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983F"/>
    <a:srgbClr val="353D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9" autoAdjust="0"/>
    <p:restoredTop sz="94660"/>
  </p:normalViewPr>
  <p:slideViewPr>
    <p:cSldViewPr snapToGrid="0">
      <p:cViewPr varScale="1">
        <p:scale>
          <a:sx n="86" d="100"/>
          <a:sy n="86" d="100"/>
        </p:scale>
        <p:origin x="28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D7AD-279F-472E-A830-1A86126DB039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6910-0D9D-4B94-A46C-88E147909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987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D7AD-279F-472E-A830-1A86126DB039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6910-0D9D-4B94-A46C-88E147909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895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D7AD-279F-472E-A830-1A86126DB039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6910-0D9D-4B94-A46C-88E147909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973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D7AD-279F-472E-A830-1A86126DB039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6910-0D9D-4B94-A46C-88E147909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872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D7AD-279F-472E-A830-1A86126DB039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6910-0D9D-4B94-A46C-88E147909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973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D7AD-279F-472E-A830-1A86126DB039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6910-0D9D-4B94-A46C-88E147909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297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D7AD-279F-472E-A830-1A86126DB039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6910-0D9D-4B94-A46C-88E147909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167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D7AD-279F-472E-A830-1A86126DB039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6910-0D9D-4B94-A46C-88E147909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064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D7AD-279F-472E-A830-1A86126DB039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6910-0D9D-4B94-A46C-88E147909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077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D7AD-279F-472E-A830-1A86126DB039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6910-0D9D-4B94-A46C-88E147909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404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D7AD-279F-472E-A830-1A86126DB039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6910-0D9D-4B94-A46C-88E147909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76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FD7AD-279F-472E-A830-1A86126DB039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16910-0D9D-4B94-A46C-88E147909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983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C8C63F-32FD-413B-8F88-F8182FC0A22B}"/>
              </a:ext>
            </a:extLst>
          </p:cNvPr>
          <p:cNvSpPr/>
          <p:nvPr/>
        </p:nvSpPr>
        <p:spPr>
          <a:xfrm>
            <a:off x="0" y="0"/>
            <a:ext cx="6858000" cy="700644"/>
          </a:xfrm>
          <a:prstGeom prst="rect">
            <a:avLst/>
          </a:prstGeom>
          <a:solidFill>
            <a:srgbClr val="353D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F41F65-3E03-446E-AC4C-B6CBA6A25D51}"/>
              </a:ext>
            </a:extLst>
          </p:cNvPr>
          <p:cNvSpPr txBox="1"/>
          <p:nvPr/>
        </p:nvSpPr>
        <p:spPr>
          <a:xfrm>
            <a:off x="64633" y="88523"/>
            <a:ext cx="467500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BentonSansComp Medium" panose="02000606040000020004" pitchFamily="50" charset="0"/>
              </a:rPr>
              <a:t>COMMUNITY SCORECARD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9DB2AD5-FB0B-405A-9276-8DF4C3F51A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732" b="6770"/>
          <a:stretch/>
        </p:blipFill>
        <p:spPr>
          <a:xfrm>
            <a:off x="4583502" y="132875"/>
            <a:ext cx="2137558" cy="466281"/>
          </a:xfrm>
          <a:prstGeom prst="rect">
            <a:avLst/>
          </a:prstGeom>
          <a:solidFill>
            <a:srgbClr val="353D7C"/>
          </a:solidFill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9D0B95A-538B-46F6-A7E4-9F1A13AA1683}"/>
              </a:ext>
            </a:extLst>
          </p:cNvPr>
          <p:cNvSpPr txBox="1"/>
          <p:nvPr/>
        </p:nvSpPr>
        <p:spPr>
          <a:xfrm>
            <a:off x="2549387" y="998159"/>
            <a:ext cx="1759226" cy="1619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rgbClr val="E9983F"/>
                </a:solidFill>
                <a:latin typeface="BentonSansComp Bold" panose="02000506050000020004" pitchFamily="50" charset="0"/>
              </a:rPr>
              <a:t>Climate Smart Certification: *Level*</a:t>
            </a:r>
          </a:p>
          <a:p>
            <a:pPr algn="ctr"/>
            <a:r>
              <a:rPr lang="en-US" sz="1300">
                <a:solidFill>
                  <a:srgbClr val="E9983F"/>
                </a:solidFill>
                <a:latin typeface="BentonSansComp Bold" panose="02000506050000020004" pitchFamily="50" charset="0"/>
              </a:rPr>
              <a:t>### </a:t>
            </a:r>
            <a:r>
              <a:rPr lang="en-US" sz="1300" dirty="0">
                <a:solidFill>
                  <a:srgbClr val="E9983F"/>
                </a:solidFill>
                <a:latin typeface="BentonSansComp Bold" panose="02000506050000020004" pitchFamily="50" charset="0"/>
              </a:rPr>
              <a:t>points awarded</a:t>
            </a:r>
          </a:p>
          <a:p>
            <a:pPr algn="ctr"/>
            <a:r>
              <a:rPr lang="en-US" sz="1300" dirty="0">
                <a:solidFill>
                  <a:srgbClr val="E9983F"/>
                </a:solidFill>
                <a:latin typeface="BentonSansComp Bold" panose="02000506050000020004" pitchFamily="50" charset="0"/>
              </a:rPr>
              <a:t>## completed actions</a:t>
            </a:r>
          </a:p>
          <a:p>
            <a:pPr algn="ctr">
              <a:lnSpc>
                <a:spcPts val="3000"/>
              </a:lnSpc>
            </a:pPr>
            <a:endParaRPr lang="en-US" sz="1300" dirty="0">
              <a:solidFill>
                <a:srgbClr val="E9983F"/>
              </a:solidFill>
              <a:latin typeface="BentonSansComp Bold" panose="02000506050000020004" pitchFamily="50" charset="0"/>
            </a:endParaRPr>
          </a:p>
          <a:p>
            <a:pPr algn="ctr">
              <a:lnSpc>
                <a:spcPts val="3000"/>
              </a:lnSpc>
            </a:pPr>
            <a:endParaRPr lang="en-US" sz="1600" dirty="0">
              <a:solidFill>
                <a:srgbClr val="E9983F"/>
              </a:solidFill>
              <a:latin typeface="BentonSansComp Bold" panose="02000506050000020004" pitchFamily="50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EB9222-8567-4F80-9A3D-C806C2F36F31}"/>
              </a:ext>
            </a:extLst>
          </p:cNvPr>
          <p:cNvSpPr txBox="1"/>
          <p:nvPr/>
        </p:nvSpPr>
        <p:spPr>
          <a:xfrm>
            <a:off x="232273" y="998159"/>
            <a:ext cx="2317114" cy="88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600" dirty="0">
                <a:latin typeface="BentonSansComp Bold" panose="02000506050000020004" pitchFamily="50" charset="0"/>
              </a:rPr>
              <a:t>*Community Name*</a:t>
            </a:r>
          </a:p>
        </p:txBody>
      </p:sp>
      <p:pic>
        <p:nvPicPr>
          <p:cNvPr id="16" name="Picture 15" descr="Map&#10;&#10;Description automatically generated">
            <a:extLst>
              <a:ext uri="{FF2B5EF4-FFF2-40B4-BE49-F238E27FC236}">
                <a16:creationId xmlns:a16="http://schemas.microsoft.com/office/drawing/2014/main" id="{6699A1E8-E659-4849-A257-C3F938E0C2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842" y="765201"/>
            <a:ext cx="2145746" cy="1638277"/>
          </a:xfrm>
          <a:prstGeom prst="rect">
            <a:avLst/>
          </a:prstGeom>
        </p:spPr>
      </p:pic>
      <p:sp>
        <p:nvSpPr>
          <p:cNvPr id="17" name="Teardrop 16">
            <a:extLst>
              <a:ext uri="{FF2B5EF4-FFF2-40B4-BE49-F238E27FC236}">
                <a16:creationId xmlns:a16="http://schemas.microsoft.com/office/drawing/2014/main" id="{1BFF76D8-66DC-4724-9E3E-8018705677F1}"/>
              </a:ext>
            </a:extLst>
          </p:cNvPr>
          <p:cNvSpPr/>
          <p:nvPr/>
        </p:nvSpPr>
        <p:spPr>
          <a:xfrm rot="8001132">
            <a:off x="5583685" y="1262346"/>
            <a:ext cx="148915" cy="156195"/>
          </a:xfrm>
          <a:prstGeom prst="teardrop">
            <a:avLst/>
          </a:prstGeom>
          <a:solidFill>
            <a:srgbClr val="E9983F"/>
          </a:solidFill>
          <a:ln>
            <a:solidFill>
              <a:srgbClr val="E998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Table 55">
            <a:extLst>
              <a:ext uri="{FF2B5EF4-FFF2-40B4-BE49-F238E27FC236}">
                <a16:creationId xmlns:a16="http://schemas.microsoft.com/office/drawing/2014/main" id="{915EADD8-76ED-4243-859C-3ABA90F4EB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265687"/>
              </p:ext>
            </p:extLst>
          </p:nvPr>
        </p:nvGraphicFramePr>
        <p:xfrm>
          <a:off x="463663" y="2433825"/>
          <a:ext cx="5930674" cy="6183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499">
                  <a:extLst>
                    <a:ext uri="{9D8B030D-6E8A-4147-A177-3AD203B41FA5}">
                      <a16:colId xmlns:a16="http://schemas.microsoft.com/office/drawing/2014/main" val="2261586165"/>
                    </a:ext>
                  </a:extLst>
                </a:gridCol>
                <a:gridCol w="4729062">
                  <a:extLst>
                    <a:ext uri="{9D8B030D-6E8A-4147-A177-3AD203B41FA5}">
                      <a16:colId xmlns:a16="http://schemas.microsoft.com/office/drawing/2014/main" val="528949488"/>
                    </a:ext>
                  </a:extLst>
                </a:gridCol>
                <a:gridCol w="638113">
                  <a:extLst>
                    <a:ext uri="{9D8B030D-6E8A-4147-A177-3AD203B41FA5}">
                      <a16:colId xmlns:a16="http://schemas.microsoft.com/office/drawing/2014/main" val="4072635142"/>
                    </a:ext>
                  </a:extLst>
                </a:gridCol>
              </a:tblGrid>
              <a:tr h="52107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lang="en-US" sz="1400" b="0" dirty="0">
                        <a:latin typeface="BentonSansComp Medium" panose="02000606040000020004" pitchFamily="50" charset="0"/>
                      </a:endParaRPr>
                    </a:p>
                  </a:txBody>
                  <a:tcPr marL="54639" marR="54639" marT="54639" marB="5463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BentonSansComp Medium" panose="02000606040000020004" pitchFamily="50" charset="0"/>
                        </a:rPr>
                        <a:t>     1. Build a climate-smart community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400" b="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##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4747270"/>
                  </a:ext>
                </a:extLst>
              </a:tr>
              <a:tr h="48654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lang="en-US" sz="1400" b="0" dirty="0">
                        <a:latin typeface="BentonSansComp Medium" panose="02000606040000020004" pitchFamily="50" charset="0"/>
                      </a:endParaRPr>
                    </a:p>
                  </a:txBody>
                  <a:tcPr marL="54639" marR="54639" marT="54639" marB="5463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400" b="0" dirty="0">
                          <a:latin typeface="BentonSansComp Medium" panose="02000606040000020004" pitchFamily="50" charset="0"/>
                        </a:rPr>
                        <a:t>     2. Inventory emissions, set goals, and plan for climate actions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##</a:t>
                      </a:r>
                      <a:endParaRPr lang="en-US" sz="1400" b="0" dirty="0">
                        <a:latin typeface="BentonSansComp Medium" panose="02000606040000020004" pitchFamily="50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2921513"/>
                  </a:ext>
                </a:extLst>
              </a:tr>
              <a:tr h="49413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lang="en-US" sz="1400" dirty="0">
                        <a:latin typeface="BentonSansComp Medium" panose="02000606040000020004" pitchFamily="50" charset="0"/>
                      </a:endParaRPr>
                    </a:p>
                  </a:txBody>
                  <a:tcPr marL="54639" marR="54639" marT="54639" marB="5463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400" dirty="0">
                          <a:latin typeface="BentonSansComp Medium" panose="02000606040000020004" pitchFamily="50" charset="0"/>
                        </a:rPr>
                        <a:t>     3. Decrease Energy Use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##</a:t>
                      </a:r>
                      <a:endParaRPr lang="en-US" sz="1400" dirty="0">
                        <a:latin typeface="BentonSansComp Medium" panose="02000606040000020004" pitchFamily="50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2221834"/>
                  </a:ext>
                </a:extLst>
              </a:tr>
              <a:tr h="51360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lang="en-US" sz="1400" dirty="0">
                        <a:latin typeface="BentonSansComp Medium" panose="02000606040000020004" pitchFamily="50" charset="0"/>
                      </a:endParaRPr>
                    </a:p>
                  </a:txBody>
                  <a:tcPr marL="54639" marR="54639" marT="54639" marB="5463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400" dirty="0">
                          <a:latin typeface="BentonSansComp Medium" panose="02000606040000020004" pitchFamily="50" charset="0"/>
                        </a:rPr>
                        <a:t>     4. Shift to clean, renewable energy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##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6339665"/>
                  </a:ext>
                </a:extLst>
              </a:tr>
              <a:tr h="52098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lang="en-US" sz="1400" dirty="0">
                        <a:latin typeface="BentonSansComp Medium" panose="02000606040000020004" pitchFamily="50" charset="0"/>
                      </a:endParaRPr>
                    </a:p>
                  </a:txBody>
                  <a:tcPr marL="54639" marR="54639" marT="54639" marB="5463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400" dirty="0">
                          <a:latin typeface="BentonSansComp Medium" panose="02000606040000020004" pitchFamily="50" charset="0"/>
                        </a:rPr>
                        <a:t>     5. Use climate-smart materials management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##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8606326"/>
                  </a:ext>
                </a:extLst>
              </a:tr>
              <a:tr h="52098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lang="en-US" sz="1400" dirty="0">
                        <a:latin typeface="BentonSansComp Medium" panose="02000606040000020004" pitchFamily="50" charset="0"/>
                      </a:endParaRPr>
                    </a:p>
                  </a:txBody>
                  <a:tcPr marL="54639" marR="54639" marT="54639" marB="5463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400" dirty="0">
                          <a:latin typeface="BentonSansComp Medium" panose="02000606040000020004" pitchFamily="50" charset="0"/>
                        </a:rPr>
                        <a:t>     6. Implement climate –smart land use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##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8847121"/>
                  </a:ext>
                </a:extLst>
              </a:tr>
              <a:tr h="52098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lang="en-US" sz="1400" dirty="0">
                        <a:latin typeface="BentonSansComp Medium" panose="02000606040000020004" pitchFamily="50" charset="0"/>
                      </a:endParaRPr>
                    </a:p>
                  </a:txBody>
                  <a:tcPr marL="54639" marR="54639" marT="54639" marB="5463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400" dirty="0">
                          <a:latin typeface="BentonSansComp Medium" panose="02000606040000020004" pitchFamily="50" charset="0"/>
                        </a:rPr>
                        <a:t>     7. Enhance community resilience to climate change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##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5365205"/>
                  </a:ext>
                </a:extLst>
              </a:tr>
              <a:tr h="52098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lang="en-US" sz="1400" dirty="0">
                        <a:latin typeface="BentonSansComp Medium" panose="02000606040000020004" pitchFamily="50" charset="0"/>
                      </a:endParaRPr>
                    </a:p>
                  </a:txBody>
                  <a:tcPr marL="54639" marR="54639" marT="54639" marB="5463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400" dirty="0">
                          <a:latin typeface="BentonSansComp Medium" panose="02000606040000020004" pitchFamily="50" charset="0"/>
                        </a:rPr>
                        <a:t>     8. Support a green innovation economy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##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818567"/>
                  </a:ext>
                </a:extLst>
              </a:tr>
              <a:tr h="52098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lang="en-US" sz="1400" dirty="0">
                        <a:latin typeface="BentonSansComp Medium" panose="02000606040000020004" pitchFamily="50" charset="0"/>
                      </a:endParaRPr>
                    </a:p>
                  </a:txBody>
                  <a:tcPr marL="54639" marR="54639" marT="54639" marB="5463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400" dirty="0">
                          <a:latin typeface="BentonSansComp Medium" panose="02000606040000020004" pitchFamily="50" charset="0"/>
                        </a:rPr>
                        <a:t>     9. Inform and inspire the public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##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1601386"/>
                  </a:ext>
                </a:extLst>
              </a:tr>
              <a:tr h="52098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lang="en-US" sz="1400" dirty="0">
                        <a:latin typeface="BentonSansComp Medium" panose="02000606040000020004" pitchFamily="50" charset="0"/>
                      </a:endParaRPr>
                    </a:p>
                  </a:txBody>
                  <a:tcPr marL="54639" marR="54639" marT="54639" marB="5463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400" dirty="0">
                          <a:latin typeface="BentonSansComp Medium" panose="02000606040000020004" pitchFamily="50" charset="0"/>
                        </a:rPr>
                        <a:t>     10. Engage in an evolving process of climate action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##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2258550"/>
                  </a:ext>
                </a:extLst>
              </a:tr>
              <a:tr h="52098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lang="en-US" sz="1400" dirty="0">
                        <a:latin typeface="BentonSansComp Medium" panose="02000606040000020004" pitchFamily="50" charset="0"/>
                      </a:endParaRPr>
                    </a:p>
                  </a:txBody>
                  <a:tcPr marL="54639" marR="54639" marT="54639" marB="5463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400" dirty="0">
                          <a:latin typeface="BentonSansComp Medium" panose="02000606040000020004" pitchFamily="50" charset="0"/>
                        </a:rPr>
                        <a:t>     11. Innovation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##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3132711"/>
                  </a:ext>
                </a:extLst>
              </a:tr>
              <a:tr h="52098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lang="en-US" sz="1400" dirty="0">
                        <a:latin typeface="BentonSansComp Medium" panose="02000606040000020004" pitchFamily="50" charset="0"/>
                      </a:endParaRPr>
                    </a:p>
                  </a:txBody>
                  <a:tcPr marL="54639" marR="54639" marT="54639" marB="5463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400" dirty="0">
                          <a:latin typeface="BentonSansComp Medium" panose="02000606040000020004" pitchFamily="50" charset="0"/>
                        </a:rPr>
                        <a:t>     12. Performance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E9983F"/>
                          </a:solidFill>
                          <a:latin typeface="BentonSansComp Medium" panose="02000606040000020004" pitchFamily="50" charset="0"/>
                        </a:rPr>
                        <a:t>##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0272637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6A667378-F4AC-4B20-B620-2A5929218D6D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2" t="19963" r="87682" b="74758"/>
          <a:stretch/>
        </p:blipFill>
        <p:spPr>
          <a:xfrm>
            <a:off x="1067384" y="1870612"/>
            <a:ext cx="437322" cy="437322"/>
          </a:xfrm>
          <a:prstGeom prst="rect">
            <a:avLst/>
          </a:prstGeom>
          <a:solidFill>
            <a:srgbClr val="E9983F"/>
          </a:solidFill>
        </p:spPr>
      </p:pic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id="{4DC61851-5A24-4268-BC38-4D67F5C1A46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73" y="8722020"/>
            <a:ext cx="887378" cy="35804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6DE9F446-3FD4-4D22-868F-BC80292E6771}"/>
              </a:ext>
            </a:extLst>
          </p:cNvPr>
          <p:cNvSpPr/>
          <p:nvPr/>
        </p:nvSpPr>
        <p:spPr>
          <a:xfrm>
            <a:off x="1117585" y="8785593"/>
            <a:ext cx="1431802" cy="2308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200"/>
              </a:lnSpc>
            </a:pPr>
            <a:r>
              <a:rPr lang="en-US" sz="800" dirty="0">
                <a:latin typeface="Arial Nova Cond Light" panose="020B0306020202020204" pitchFamily="34" charset="0"/>
              </a:rPr>
              <a:t>Document Created: *Month* 2021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5F595E7-2570-40F0-82CE-5527EAE1202B}"/>
              </a:ext>
            </a:extLst>
          </p:cNvPr>
          <p:cNvGrpSpPr/>
          <p:nvPr/>
        </p:nvGrpSpPr>
        <p:grpSpPr>
          <a:xfrm>
            <a:off x="1520284" y="1873713"/>
            <a:ext cx="437322" cy="437322"/>
            <a:chOff x="1520284" y="1960073"/>
            <a:chExt cx="437322" cy="43732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1552BA4-6634-4CD4-9B89-05EA4D31F2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2" t="19963" r="87682" b="74758"/>
            <a:stretch/>
          </p:blipFill>
          <p:spPr>
            <a:xfrm>
              <a:off x="1520284" y="1960073"/>
              <a:ext cx="437322" cy="437322"/>
            </a:xfrm>
            <a:prstGeom prst="rect">
              <a:avLst/>
            </a:prstGeom>
            <a:solidFill>
              <a:srgbClr val="E9983F"/>
            </a:solidFill>
          </p:spPr>
        </p:pic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E93E86E-3BAA-4982-8680-0B5D28E88B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2265" y="2126655"/>
              <a:ext cx="228600" cy="230110"/>
            </a:xfrm>
            <a:prstGeom prst="ellipse">
              <a:avLst/>
            </a:prstGeom>
            <a:solidFill>
              <a:srgbClr val="8C78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89810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6709DABF614B48836243F1605DD0BA" ma:contentTypeVersion="4" ma:contentTypeDescription="Create a new document." ma:contentTypeScope="" ma:versionID="cf3202cc4a03ffdf83510fb8889f74c7">
  <xsd:schema xmlns:xsd="http://www.w3.org/2001/XMLSchema" xmlns:xs="http://www.w3.org/2001/XMLSchema" xmlns:p="http://schemas.microsoft.com/office/2006/metadata/properties" xmlns:ns2="e886fbac-f115-4179-bd8e-560c059c3d1d" xmlns:ns3="c9e60429-3073-47a3-9bf8-27645aff9dc1" targetNamespace="http://schemas.microsoft.com/office/2006/metadata/properties" ma:root="true" ma:fieldsID="68dcd15782b42f4ac496439823646f8d" ns2:_="" ns3:_="">
    <xsd:import namespace="e886fbac-f115-4179-bd8e-560c059c3d1d"/>
    <xsd:import namespace="c9e60429-3073-47a3-9bf8-27645aff9d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86fbac-f115-4179-bd8e-560c059c3d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e60429-3073-47a3-9bf8-27645aff9dc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D8F186-84A2-4DE2-BC4A-797AEC806C0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B503CCA-D635-4CFA-BEA2-A5794DF468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DA9616F-A448-45C9-8F80-E35529113A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86fbac-f115-4179-bd8e-560c059c3d1d"/>
    <ds:schemaRef ds:uri="c9e60429-3073-47a3-9bf8-27645aff9d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</TotalTime>
  <Words>134</Words>
  <Application>Microsoft Office PowerPoint</Application>
  <PresentationFormat>Letter Paper (8.5x11 in)</PresentationFormat>
  <Paragraphs>30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Arial Nova Cond Light</vt:lpstr>
      <vt:lpstr>BentonSansComp Bold</vt:lpstr>
      <vt:lpstr>BentonSansComp Medium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Rewa Phansalkar</dc:creator>
  <cp:lastModifiedBy>Ekblad, Dazzle L (DEC)</cp:lastModifiedBy>
  <cp:revision>14</cp:revision>
  <dcterms:created xsi:type="dcterms:W3CDTF">2021-04-17T19:09:04Z</dcterms:created>
  <dcterms:modified xsi:type="dcterms:W3CDTF">2021-09-24T21:13:46Z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0x0101008C6709DABF614B48836243F1605DD0BA</vt:lpwstr>
  </property>
</Properties>
</file>