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1" r:id="rId5"/>
    <p:sldId id="259" r:id="rId6"/>
    <p:sldId id="260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7853"/>
    <a:srgbClr val="E9983F"/>
    <a:srgbClr val="353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611EA-DF39-15C3-F381-FE1902ACC8A1}" v="6" dt="2021-09-22T13:22:30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6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Carol Hychka" userId="S::kch235_cornell.edu#ext#@nysemail.onmicrosoft.com::5b91b3f2-70df-4b35-9260-cb9d7a9b76e5" providerId="AD" clId="Web-{928611EA-DF39-15C3-F381-FE1902ACC8A1}"/>
    <pc:docChg chg="modSld">
      <pc:chgData name="Kristen Carol Hychka" userId="S::kch235_cornell.edu#ext#@nysemail.onmicrosoft.com::5b91b3f2-70df-4b35-9260-cb9d7a9b76e5" providerId="AD" clId="Web-{928611EA-DF39-15C3-F381-FE1902ACC8A1}" dt="2021-09-22T13:22:20.302" v="3"/>
      <pc:docMkLst>
        <pc:docMk/>
      </pc:docMkLst>
      <pc:sldChg chg="modSp">
        <pc:chgData name="Kristen Carol Hychka" userId="S::kch235_cornell.edu#ext#@nysemail.onmicrosoft.com::5b91b3f2-70df-4b35-9260-cb9d7a9b76e5" providerId="AD" clId="Web-{928611EA-DF39-15C3-F381-FE1902ACC8A1}" dt="2021-09-22T13:22:20.302" v="3"/>
        <pc:sldMkLst>
          <pc:docMk/>
          <pc:sldMk cId="605248590" sldId="261"/>
        </pc:sldMkLst>
        <pc:graphicFrameChg chg="mod modGraphic">
          <ac:chgData name="Kristen Carol Hychka" userId="S::kch235_cornell.edu#ext#@nysemail.onmicrosoft.com::5b91b3f2-70df-4b35-9260-cb9d7a9b76e5" providerId="AD" clId="Web-{928611EA-DF39-15C3-F381-FE1902ACC8A1}" dt="2021-09-22T13:22:20.302" v="3"/>
          <ac:graphicFrameMkLst>
            <pc:docMk/>
            <pc:sldMk cId="605248590" sldId="261"/>
            <ac:graphicFrameMk id="55" creationId="{65BAA3FF-ADB4-43B6-8F7C-0399D8960D6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2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0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8B4A-DDB5-434A-B3BC-490BCBEDBB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B005-5CFF-4CA5-8646-4A12C9FF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3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FC20DF71-314A-4122-AA9A-3185B4FC32AC}"/>
              </a:ext>
            </a:extLst>
          </p:cNvPr>
          <p:cNvSpPr txBox="1"/>
          <p:nvPr/>
        </p:nvSpPr>
        <p:spPr>
          <a:xfrm>
            <a:off x="11226217" y="8830600"/>
            <a:ext cx="150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PL: Planned 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365357-F0CF-448F-87BA-314B66E7B79E}"/>
              </a:ext>
            </a:extLst>
          </p:cNvPr>
          <p:cNvSpPr txBox="1"/>
          <p:nvPr/>
        </p:nvSpPr>
        <p:spPr>
          <a:xfrm>
            <a:off x="213301" y="1211746"/>
            <a:ext cx="2309444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latin typeface="BentonSansComp Bold" panose="02000506050000020004" pitchFamily="50" charset="0"/>
              </a:rPr>
              <a:t>*</a:t>
            </a:r>
            <a:r>
              <a:rPr lang="en-US" sz="3500" dirty="0">
                <a:latin typeface="BentonSansComp Bold" panose="02000506050000020004" pitchFamily="50" charset="0"/>
              </a:rPr>
              <a:t>Community Name</a:t>
            </a:r>
            <a:r>
              <a:rPr lang="en-US" sz="3600" dirty="0">
                <a:latin typeface="BentonSansComp Bold" panose="02000506050000020004" pitchFamily="50" charset="0"/>
              </a:rPr>
              <a:t>*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BCC2AE-D507-4381-82F4-CE19E003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9963" r="87682" b="74758"/>
          <a:stretch/>
        </p:blipFill>
        <p:spPr>
          <a:xfrm>
            <a:off x="1067384" y="1956972"/>
            <a:ext cx="437322" cy="437322"/>
          </a:xfrm>
          <a:prstGeom prst="rect">
            <a:avLst/>
          </a:prstGeom>
          <a:solidFill>
            <a:srgbClr val="E9983F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EC79BB-1774-4923-A01F-D2CDE6239A53}"/>
              </a:ext>
            </a:extLst>
          </p:cNvPr>
          <p:cNvSpPr txBox="1"/>
          <p:nvPr/>
        </p:nvSpPr>
        <p:spPr>
          <a:xfrm>
            <a:off x="398087" y="2357098"/>
            <a:ext cx="1759226" cy="141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Certification: *Level*</a:t>
            </a:r>
          </a:p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### points approved</a:t>
            </a:r>
          </a:p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## completed actions</a:t>
            </a:r>
          </a:p>
          <a:p>
            <a:pPr algn="ctr">
              <a:lnSpc>
                <a:spcPts val="3000"/>
              </a:lnSpc>
            </a:pPr>
            <a:endParaRPr lang="en-US" sz="13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  <a:p>
            <a:pPr algn="ctr">
              <a:lnSpc>
                <a:spcPts val="3000"/>
              </a:lnSpc>
            </a:pPr>
            <a:endParaRPr lang="en-US" sz="16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2D559B7F-409D-4924-B2C0-F3076202F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1" y="3045702"/>
            <a:ext cx="2145746" cy="1638277"/>
          </a:xfrm>
          <a:prstGeom prst="rect">
            <a:avLst/>
          </a:prstGeom>
        </p:spPr>
      </p:pic>
      <p:sp>
        <p:nvSpPr>
          <p:cNvPr id="27" name="Teardrop 26">
            <a:extLst>
              <a:ext uri="{FF2B5EF4-FFF2-40B4-BE49-F238E27FC236}">
                <a16:creationId xmlns:a16="http://schemas.microsoft.com/office/drawing/2014/main" id="{A8AC4E1D-4146-44AF-96F7-72266637202C}"/>
              </a:ext>
            </a:extLst>
          </p:cNvPr>
          <p:cNvSpPr/>
          <p:nvPr/>
        </p:nvSpPr>
        <p:spPr>
          <a:xfrm rot="8001132">
            <a:off x="1311144" y="3542847"/>
            <a:ext cx="148915" cy="156195"/>
          </a:xfrm>
          <a:prstGeom prst="teardrop">
            <a:avLst/>
          </a:prstGeom>
          <a:solidFill>
            <a:srgbClr val="E9983F"/>
          </a:solidFill>
          <a:ln>
            <a:solidFill>
              <a:srgbClr val="E9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0920D5A-0718-48F1-BE80-0D42FC93D97A}"/>
              </a:ext>
            </a:extLst>
          </p:cNvPr>
          <p:cNvSpPr/>
          <p:nvPr/>
        </p:nvSpPr>
        <p:spPr>
          <a:xfrm>
            <a:off x="210231" y="4754157"/>
            <a:ext cx="2148840" cy="2489945"/>
          </a:xfrm>
          <a:prstGeom prst="roundRect">
            <a:avLst/>
          </a:prstGeom>
          <a:noFill/>
          <a:ln w="38100">
            <a:solidFill>
              <a:srgbClr val="E9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AA0D27-A969-4385-8492-F6AF651E3335}"/>
              </a:ext>
            </a:extLst>
          </p:cNvPr>
          <p:cNvSpPr txBox="1"/>
          <p:nvPr/>
        </p:nvSpPr>
        <p:spPr>
          <a:xfrm>
            <a:off x="145113" y="4727457"/>
            <a:ext cx="226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entonSansComp Bold" panose="02000506050000020004" pitchFamily="50" charset="0"/>
              </a:rPr>
              <a:t>TOTAL POINTS</a:t>
            </a:r>
            <a:endParaRPr lang="en-US" sz="14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B2B6D15-AAC9-4254-857C-80FCAE95AC8C}"/>
              </a:ext>
            </a:extLst>
          </p:cNvPr>
          <p:cNvSpPr/>
          <p:nvPr/>
        </p:nvSpPr>
        <p:spPr>
          <a:xfrm>
            <a:off x="236469" y="7357890"/>
            <a:ext cx="2148840" cy="1377828"/>
          </a:xfrm>
          <a:prstGeom prst="roundRect">
            <a:avLst/>
          </a:prstGeom>
          <a:noFill/>
          <a:ln w="38100">
            <a:solidFill>
              <a:srgbClr val="E9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D42A929-FEB8-4FAD-A875-7AF4FAFAC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78259" r="80886" b="7232"/>
          <a:stretch/>
        </p:blipFill>
        <p:spPr>
          <a:xfrm>
            <a:off x="315831" y="7443883"/>
            <a:ext cx="2004566" cy="1201828"/>
          </a:xfrm>
          <a:prstGeom prst="rect">
            <a:avLst/>
          </a:prstGeom>
          <a:solidFill>
            <a:srgbClr val="E9983F"/>
          </a:solidFill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466B5DE-7667-48B6-AB99-C54CA3D9F90E}"/>
              </a:ext>
            </a:extLst>
          </p:cNvPr>
          <p:cNvGrpSpPr/>
          <p:nvPr/>
        </p:nvGrpSpPr>
        <p:grpSpPr>
          <a:xfrm>
            <a:off x="233889" y="501486"/>
            <a:ext cx="12262104" cy="550839"/>
            <a:chOff x="269748" y="850392"/>
            <a:chExt cx="12262104" cy="55083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709E03B-8363-44AA-BA53-8EF50E02566C}"/>
                </a:ext>
              </a:extLst>
            </p:cNvPr>
            <p:cNvSpPr/>
            <p:nvPr/>
          </p:nvSpPr>
          <p:spPr>
            <a:xfrm>
              <a:off x="269748" y="850392"/>
              <a:ext cx="12262104" cy="521208"/>
            </a:xfrm>
            <a:prstGeom prst="roundRect">
              <a:avLst/>
            </a:prstGeom>
            <a:solidFill>
              <a:srgbClr val="353D7C"/>
            </a:solidFill>
            <a:ln w="57150">
              <a:solidFill>
                <a:srgbClr val="E99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>
                  <a:latin typeface="BentonSansComp Medium" panose="02000606040000020004" pitchFamily="50" charset="0"/>
                </a:rPr>
                <a:t>COMMUNITY SCORECARD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0CE26E-7462-4672-9A69-037AC24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6619397" y="880023"/>
              <a:ext cx="242047" cy="521208"/>
            </a:xfrm>
            <a:prstGeom prst="line">
              <a:avLst/>
            </a:prstGeom>
            <a:ln w="57150">
              <a:solidFill>
                <a:srgbClr val="E99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F56893-1BB6-4609-816F-265E98962367}"/>
                </a:ext>
              </a:extLst>
            </p:cNvPr>
            <p:cNvCxnSpPr>
              <a:cxnSpLocks/>
            </p:cNvCxnSpPr>
            <p:nvPr/>
          </p:nvCxnSpPr>
          <p:spPr>
            <a:xfrm>
              <a:off x="6843515" y="865208"/>
              <a:ext cx="242047" cy="521208"/>
            </a:xfrm>
            <a:prstGeom prst="line">
              <a:avLst/>
            </a:prstGeom>
            <a:ln w="57150">
              <a:solidFill>
                <a:srgbClr val="E99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53C54C-309B-4BDA-A4F2-BC285441B15F}"/>
                </a:ext>
              </a:extLst>
            </p:cNvPr>
            <p:cNvCxnSpPr>
              <a:cxnSpLocks/>
            </p:cNvCxnSpPr>
            <p:nvPr/>
          </p:nvCxnSpPr>
          <p:spPr>
            <a:xfrm>
              <a:off x="7085562" y="880023"/>
              <a:ext cx="238687" cy="521208"/>
            </a:xfrm>
            <a:prstGeom prst="line">
              <a:avLst/>
            </a:prstGeom>
            <a:ln w="57150">
              <a:solidFill>
                <a:srgbClr val="E99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1D8B5A1-12B7-4982-9DBA-1DAA03D05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0397" y="880023"/>
              <a:ext cx="2243732" cy="461945"/>
            </a:xfrm>
            <a:prstGeom prst="rect">
              <a:avLst/>
            </a:prstGeom>
          </p:spPr>
        </p:pic>
      </p:grpSp>
      <p:graphicFrame>
        <p:nvGraphicFramePr>
          <p:cNvPr id="55" name="Table 55">
            <a:extLst>
              <a:ext uri="{FF2B5EF4-FFF2-40B4-BE49-F238E27FC236}">
                <a16:creationId xmlns:a16="http://schemas.microsoft.com/office/drawing/2014/main" id="{65BAA3FF-ADB4-43B6-8F7C-0399D8960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67613"/>
              </p:ext>
            </p:extLst>
          </p:nvPr>
        </p:nvGraphicFramePr>
        <p:xfrm>
          <a:off x="2692255" y="1206371"/>
          <a:ext cx="4882934" cy="1504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57">
                  <a:extLst>
                    <a:ext uri="{9D8B030D-6E8A-4147-A177-3AD203B41FA5}">
                      <a16:colId xmlns:a16="http://schemas.microsoft.com/office/drawing/2014/main" val="2261586165"/>
                    </a:ext>
                  </a:extLst>
                </a:gridCol>
                <a:gridCol w="3081793">
                  <a:extLst>
                    <a:ext uri="{9D8B030D-6E8A-4147-A177-3AD203B41FA5}">
                      <a16:colId xmlns:a16="http://schemas.microsoft.com/office/drawing/2014/main" val="52894948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87603332"/>
                    </a:ext>
                  </a:extLst>
                </a:gridCol>
                <a:gridCol w="816444">
                  <a:extLst>
                    <a:ext uri="{9D8B030D-6E8A-4147-A177-3AD203B41FA5}">
                      <a16:colId xmlns:a16="http://schemas.microsoft.com/office/drawing/2014/main" val="406125377"/>
                    </a:ext>
                  </a:extLst>
                </a:gridCol>
              </a:tblGrid>
              <a:tr h="2015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5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Action  (Action Type)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5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Possible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5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Approved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98098"/>
                  </a:ext>
                </a:extLst>
              </a:tr>
              <a:tr h="4360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b="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latin typeface="BentonSansComp Medium" panose="02000606040000020004" pitchFamily="50" charset="0"/>
                        </a:rPr>
                        <a:t>1. Build a climate-smart community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4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CSC Task Force (Mandatory)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1759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CSC Coordinator (Mandatory)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8089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National/ Regional Climate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73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Partnership with Other Entities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49114"/>
                  </a:ext>
                </a:extLst>
              </a:tr>
              <a:tr h="4071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b="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latin typeface="BentonSansComp Medium" panose="02000606040000020004" pitchFamily="50" charset="0"/>
                        </a:rPr>
                        <a:t>2. Inventory emissions, set goals, and plan for climate actions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2151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Government Operations GHG Inventory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2778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Community GHG Inventory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2275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Government Operations Climate Action Plan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12,16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8544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Community Climate Action Plan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80632"/>
                  </a:ext>
                </a:extLst>
              </a:tr>
              <a:tr h="4134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3. Decrease Energy Use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2183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Government Building Energy Audits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8,10,12, 16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8742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Interior Lighting Upgrades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2477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HVAC Upgrades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2348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Water Efficient Fixtures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65518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Building Energy Management System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3326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Energy Benchmarking for Government Buildings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2/4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5015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Clean Energy Upgrades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5987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Building Standard for Government Buildings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86537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Building Certification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7943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Fleet Inventory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1256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Fleet Efficiency Policy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32159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Fleet Rightsizing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35554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Advanced Vehicles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2,4,6,8,10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3879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LED Street Lights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5,6,7,8,10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1878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LED Traffic Signals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476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Outdoor Lighting Reduction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1,3,4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5204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Outdoor Lighting Upgrades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71189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Environmentally Preferable Purchasing Policy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1376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Financing Mechanism for Govt. Energy Projects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4866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Waste &amp; Energy Provisions in Govt. Contracts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3150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Incentives for Employee Carpooling and Transit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952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Energy Code Enforcement Training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23358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4. Shift to clean, renewable energy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3966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Power Procurement Policy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0581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Renewable Energy Feasibility Studies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3,4,5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7638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Renewable Energy Certificates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2,5,12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6942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Geothermal Installation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9,14,17, 19,20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2756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Solar Energy Installation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9,14,17, 20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419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Power Purchase Agreement for Renewables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9,14,17, 19,20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82699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Wind Energy Installation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9,14,17, 20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9728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Wood Pellet installation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6,11,14, 16,17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229249"/>
                  </a:ext>
                </a:extLst>
              </a:tr>
              <a:tr h="4359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5. Use climate-smart materials management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0632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Organics Management Plan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4648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Government Solid Waste Audit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3037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Recycling Bins in Government Buildings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636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Organic Waste Program for Government Buildings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8918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 err="1">
                          <a:latin typeface="Arial Nova Cond Light" panose="020B0306020202020204" pitchFamily="34" charset="0"/>
                        </a:rPr>
                        <a:t>WasteWise</a:t>
                      </a: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35300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Construction and Demolition Waste Policy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62250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Resource Recovery Center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8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Recycling Program for Public Places and Events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61117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Waste Reduction Education Campaign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66481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Community Repair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1387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Compost Bins for Residents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2459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Residential Organic Waste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07036"/>
                  </a:ext>
                </a:extLst>
              </a:tr>
            </a:tbl>
          </a:graphicData>
        </a:graphic>
      </p:graphicFrame>
      <p:graphicFrame>
        <p:nvGraphicFramePr>
          <p:cNvPr id="60" name="Table 55">
            <a:extLst>
              <a:ext uri="{FF2B5EF4-FFF2-40B4-BE49-F238E27FC236}">
                <a16:creationId xmlns:a16="http://schemas.microsoft.com/office/drawing/2014/main" id="{BA469B67-8398-4050-899C-3933546D5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35428"/>
              </p:ext>
            </p:extLst>
          </p:nvPr>
        </p:nvGraphicFramePr>
        <p:xfrm>
          <a:off x="7629525" y="1206371"/>
          <a:ext cx="4702149" cy="1891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47">
                  <a:extLst>
                    <a:ext uri="{9D8B030D-6E8A-4147-A177-3AD203B41FA5}">
                      <a16:colId xmlns:a16="http://schemas.microsoft.com/office/drawing/2014/main" val="3814611833"/>
                    </a:ext>
                  </a:extLst>
                </a:gridCol>
                <a:gridCol w="3021604">
                  <a:extLst>
                    <a:ext uri="{9D8B030D-6E8A-4147-A177-3AD203B41FA5}">
                      <a16:colId xmlns:a16="http://schemas.microsoft.com/office/drawing/2014/main" val="52894948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87603332"/>
                    </a:ext>
                  </a:extLst>
                </a:gridCol>
                <a:gridCol w="667758">
                  <a:extLst>
                    <a:ext uri="{9D8B030D-6E8A-4147-A177-3AD203B41FA5}">
                      <a16:colId xmlns:a16="http://schemas.microsoft.com/office/drawing/2014/main" val="406125377"/>
                    </a:ext>
                  </a:extLst>
                </a:gridCol>
              </a:tblGrid>
              <a:tr h="2691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Action (Action Type)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Possible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Approved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98098"/>
                  </a:ext>
                </a:extLst>
              </a:tr>
              <a:tr h="4381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b="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latin typeface="BentonSansComp Medium" panose="02000606040000020004" pitchFamily="50" charset="0"/>
                        </a:rPr>
                        <a:t>6. Implement climate-smart land use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2151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Comprehensive Plan with Sustainability Elements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3-21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0673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Incorporate Smart Growth Principles into Land-use Policies and Regulations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4936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Unified Solar Permit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97861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Establish Green Building Codes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02097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Adopt Land-use Policies to Support Local Agriculture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0808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 err="1">
                          <a:latin typeface="Arial Nova Cond Light" panose="020B0306020202020204" pitchFamily="34" charset="0"/>
                        </a:rPr>
                        <a:t>GreenLITES</a:t>
                      </a: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6,9,12,15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981049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Adopt Green Parking Lot Standards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4599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Complete Streets Policy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6843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Planning &amp; Infrastructure for Bicycling &amp; Walking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24510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Alternative-fuel Infrastructure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44287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Strategies that Increase Public Transit Ridership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55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Implement a Safe Routes to School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6385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Traffic Calming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8457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Adopt and Enforce an Anti-idling Ordinance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954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Natural Resources Inventory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9652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Develop a Local Forestry or Tree Planting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96529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Preserve Natural Areas Through Zoning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455487"/>
                  </a:ext>
                </a:extLst>
              </a:tr>
              <a:tr h="4354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7. Enhance community resilience to climate change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2183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Climate Vulnerability Assessment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4,8,16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8742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Evaluate Policies for Climate Resilience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2477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Climate Adaptation Plan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3,8,11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2348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Hazard Mitigation Plan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41276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Heat Emergency Plan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2711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Shade Structures Policy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532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Cooling Centers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0034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Conserve Natural Areas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5774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Watershed-based Flood Mitigation Plan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5724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Design Flood Elevation &amp; Flood Maps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59159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Freeboard Policies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35287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Infrastructure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03718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Culverts and Dams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42286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Riparian Buffers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0570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Strategic Relocation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4,7,8,11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74750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Nature-based Shorelines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2,4,8,10, 12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6374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NFIP Community Rating System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3,5,7,9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65518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Watershed Plan for Water Quality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22289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Source Water Protection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0554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Water Conservation &amp; Reuse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9443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Water-smart Landscaping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65464"/>
                  </a:ext>
                </a:extLst>
              </a:tr>
              <a:tr h="43863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8. Support a green innovation economy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3966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Jobs Training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0581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Vendor Fairs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134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Economic Development Plans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5680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Farmers’ Markets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56032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Buy Local/ Buy Green Campaign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7638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Brownfield Clean-up &amp; Redevelopment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16078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Incentives for Green Businesses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6942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Energy Benchmarking for Private Buildings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5751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Financing Program for Building Energy Efficiency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419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Community Choice Aggregation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15,18,21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3340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Solarize, Clean Heating &amp; Colling/ Solar for All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740210"/>
                  </a:ext>
                </a:extLst>
              </a:tr>
              <a:tr h="4375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9. Inform and inspire the public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0632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Climate Change Education and Engagement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0322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Energy Reduction Campaign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529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Climate-related Public Events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7436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Local Climate Action Website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5826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Social Media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00620"/>
                  </a:ext>
                </a:extLst>
              </a:tr>
              <a:tr h="4521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10. Engage in an evolving process of climate action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49849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GHG Tracking System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4648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Annual Progress Report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75360"/>
                  </a:ext>
                </a:extLst>
              </a:tr>
              <a:tr h="22373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Updates to Strategies and Plans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63898"/>
                  </a:ext>
                </a:extLst>
              </a:tr>
              <a:tr h="4370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11. Innovation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1378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New Innovative Actions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304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Innovative Approaches to Existing CSC Actions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84347"/>
                  </a:ext>
                </a:extLst>
              </a:tr>
              <a:tr h="4023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200" dirty="0">
                        <a:latin typeface="BentonSansComp Medium" panose="02000606040000020004" pitchFamily="50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12. Performance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70094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Reduce GHGs from Government Facilities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15-45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3037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Reduce GHGs from government Vehicles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15-45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3706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en-US" sz="1200" dirty="0">
                        <a:latin typeface="Arial Nova Cond Light" panose="020B0306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Reduce Solid Waste From Government Operations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3,4,6,8,10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230336"/>
                  </a:ext>
                </a:extLst>
              </a:tr>
            </a:tbl>
          </a:graphicData>
        </a:graphic>
      </p:graphicFrame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90A22F5-0224-4945-BC01-F60739ED02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6" y="8831463"/>
            <a:ext cx="1100895" cy="444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42B534-8224-4343-943D-CBE8FD3EC3A9}"/>
              </a:ext>
            </a:extLst>
          </p:cNvPr>
          <p:cNvSpPr/>
          <p:nvPr/>
        </p:nvSpPr>
        <p:spPr>
          <a:xfrm>
            <a:off x="1268864" y="9026967"/>
            <a:ext cx="1431802" cy="230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en-US" sz="800" dirty="0">
                <a:latin typeface="Arial Nova Cond Light" panose="020B0306020202020204" pitchFamily="34" charset="0"/>
              </a:rPr>
              <a:t>Document Created: *Month* 2021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4C1C38-FE58-4736-A1DB-1A3CC169E463}"/>
              </a:ext>
            </a:extLst>
          </p:cNvPr>
          <p:cNvSpPr txBox="1"/>
          <p:nvPr/>
        </p:nvSpPr>
        <p:spPr>
          <a:xfrm>
            <a:off x="290630" y="6258047"/>
            <a:ext cx="2029767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PLEDGE ELEMENTS         ##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MANDATORY ACTIONS   ##/2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PRIORITY ACTIONS          ##</a:t>
            </a:r>
            <a:endParaRPr lang="en-US" sz="12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6B53F0-56D5-4B1E-BD5D-2D02D84DFA54}"/>
              </a:ext>
            </a:extLst>
          </p:cNvPr>
          <p:cNvCxnSpPr>
            <a:cxnSpLocks/>
          </p:cNvCxnSpPr>
          <p:nvPr/>
        </p:nvCxnSpPr>
        <p:spPr>
          <a:xfrm>
            <a:off x="398265" y="6594970"/>
            <a:ext cx="1732123" cy="0"/>
          </a:xfrm>
          <a:prstGeom prst="line">
            <a:avLst/>
          </a:prstGeom>
          <a:ln w="9525">
            <a:solidFill>
              <a:srgbClr val="E9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4A307B-44DA-42E0-A3A3-D5D09E9E62F9}"/>
              </a:ext>
            </a:extLst>
          </p:cNvPr>
          <p:cNvCxnSpPr>
            <a:cxnSpLocks/>
          </p:cNvCxnSpPr>
          <p:nvPr/>
        </p:nvCxnSpPr>
        <p:spPr>
          <a:xfrm>
            <a:off x="418587" y="6877430"/>
            <a:ext cx="1732123" cy="0"/>
          </a:xfrm>
          <a:prstGeom prst="line">
            <a:avLst/>
          </a:prstGeom>
          <a:ln w="9525">
            <a:solidFill>
              <a:srgbClr val="E9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B4FF8F-3729-44EE-AFED-CDB6735AE33A}"/>
              </a:ext>
            </a:extLst>
          </p:cNvPr>
          <p:cNvGrpSpPr/>
          <p:nvPr/>
        </p:nvGrpSpPr>
        <p:grpSpPr>
          <a:xfrm>
            <a:off x="1520284" y="1960073"/>
            <a:ext cx="437322" cy="437322"/>
            <a:chOff x="1520284" y="1960073"/>
            <a:chExt cx="437322" cy="43732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3D66D00-4377-4EAC-BC2F-53466AE9D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2" t="19963" r="87682" b="74758"/>
            <a:stretch/>
          </p:blipFill>
          <p:spPr>
            <a:xfrm>
              <a:off x="1520284" y="1960073"/>
              <a:ext cx="437322" cy="437322"/>
            </a:xfrm>
            <a:prstGeom prst="rect">
              <a:avLst/>
            </a:prstGeom>
            <a:solidFill>
              <a:srgbClr val="E9983F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A5E22D-EDAC-43C6-B1A4-AF22F2170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2265" y="2126655"/>
              <a:ext cx="228600" cy="230110"/>
            </a:xfrm>
            <a:prstGeom prst="ellipse">
              <a:avLst/>
            </a:prstGeom>
            <a:solidFill>
              <a:srgbClr val="8C7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0F5D1B-4F17-439E-B323-EB77C63542F9}"/>
              </a:ext>
            </a:extLst>
          </p:cNvPr>
          <p:cNvGrpSpPr/>
          <p:nvPr/>
        </p:nvGrpSpPr>
        <p:grpSpPr>
          <a:xfrm>
            <a:off x="327255" y="4952639"/>
            <a:ext cx="1772658" cy="1458328"/>
            <a:chOff x="291826" y="4955650"/>
            <a:chExt cx="1772658" cy="14583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347DE30-4F3B-4661-9E03-BB2899DB100C}"/>
                </a:ext>
              </a:extLst>
            </p:cNvPr>
            <p:cNvGrpSpPr/>
            <p:nvPr/>
          </p:nvGrpSpPr>
          <p:grpSpPr>
            <a:xfrm>
              <a:off x="291826" y="4955650"/>
              <a:ext cx="1772658" cy="1458328"/>
              <a:chOff x="262493" y="4983542"/>
              <a:chExt cx="1772658" cy="1458328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42604F1-98E4-4BFC-B3AA-EF647E628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 rot="151919">
                <a:off x="461580" y="5040162"/>
                <a:ext cx="1573571" cy="1401708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6A7831-D809-4C61-BB12-C9CEDF502040}"/>
                  </a:ext>
                </a:extLst>
              </p:cNvPr>
              <p:cNvSpPr txBox="1"/>
              <p:nvPr/>
            </p:nvSpPr>
            <p:spPr>
              <a:xfrm rot="3293948">
                <a:off x="686502" y="5136737"/>
                <a:ext cx="52183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BentonSansComp Bold" panose="02000506050000020004" pitchFamily="50" charset="0"/>
                  </a:rPr>
                  <a:t>300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20C5D0E-B8AB-49F4-889F-53E8CE84E660}"/>
                  </a:ext>
                </a:extLst>
              </p:cNvPr>
              <p:cNvSpPr txBox="1"/>
              <p:nvPr/>
            </p:nvSpPr>
            <p:spPr>
              <a:xfrm rot="20398278">
                <a:off x="262493" y="5763521"/>
                <a:ext cx="825470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BentonSansComp Bold" panose="02000506050000020004" pitchFamily="50" charset="0"/>
                  </a:rPr>
                  <a:t>120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6E4F64-FB56-4A54-890D-4C4AD606BA2E}"/>
                </a:ext>
              </a:extLst>
            </p:cNvPr>
            <p:cNvSpPr txBox="1"/>
            <p:nvPr/>
          </p:nvSpPr>
          <p:spPr>
            <a:xfrm rot="17307626">
              <a:off x="664633" y="5277961"/>
              <a:ext cx="825470" cy="713659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50000"/>
                    </a:schemeClr>
                  </a:solidFill>
                  <a:latin typeface="BentonSansComp Bold" panose="02000506050000020004" pitchFamily="50" charset="0"/>
                </a:rPr>
                <a:t>BRONZE</a:t>
              </a:r>
              <a:endParaRPr lang="en-US" sz="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49280B-ACDC-429B-AB30-D72A3926BD3A}"/>
                </a:ext>
              </a:extLst>
            </p:cNvPr>
            <p:cNvSpPr txBox="1"/>
            <p:nvPr/>
          </p:nvSpPr>
          <p:spPr>
            <a:xfrm rot="3277360">
              <a:off x="1022317" y="5222162"/>
              <a:ext cx="825470" cy="713659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50000"/>
                    </a:schemeClr>
                  </a:solidFill>
                  <a:latin typeface="BentonSansComp Bold" panose="02000506050000020004" pitchFamily="50" charset="0"/>
                </a:rPr>
                <a:t>SILVER</a:t>
              </a:r>
              <a:endParaRPr lang="en-US" sz="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661DBD-F841-4CA6-8314-4A384C0EEBD6}"/>
              </a:ext>
            </a:extLst>
          </p:cNvPr>
          <p:cNvGrpSpPr/>
          <p:nvPr/>
        </p:nvGrpSpPr>
        <p:grpSpPr>
          <a:xfrm rot="543744">
            <a:off x="865441" y="5483624"/>
            <a:ext cx="572840" cy="315534"/>
            <a:chOff x="831621" y="5583521"/>
            <a:chExt cx="572840" cy="315534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E7EBD0F3-2189-44B8-B1C0-C630AAE153D3}"/>
                </a:ext>
              </a:extLst>
            </p:cNvPr>
            <p:cNvSpPr/>
            <p:nvPr/>
          </p:nvSpPr>
          <p:spPr>
            <a:xfrm rot="16540554">
              <a:off x="1224121" y="5718715"/>
              <a:ext cx="179181" cy="181499"/>
            </a:xfrm>
            <a:prstGeom prst="flowChartConnector">
              <a:avLst/>
            </a:prstGeom>
            <a:solidFill>
              <a:srgbClr val="E9983F"/>
            </a:solidFill>
            <a:ln>
              <a:solidFill>
                <a:srgbClr val="E99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E8C4239F-2555-4202-929D-62CA8057B35F}"/>
                </a:ext>
              </a:extLst>
            </p:cNvPr>
            <p:cNvSpPr/>
            <p:nvPr/>
          </p:nvSpPr>
          <p:spPr>
            <a:xfrm rot="18079898">
              <a:off x="999130" y="5416012"/>
              <a:ext cx="177168" cy="512185"/>
            </a:xfrm>
            <a:prstGeom prst="triangle">
              <a:avLst/>
            </a:prstGeom>
            <a:noFill/>
            <a:ln>
              <a:solidFill>
                <a:srgbClr val="E99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24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4365357-F0CF-448F-87BA-314B66E7B79E}"/>
              </a:ext>
            </a:extLst>
          </p:cNvPr>
          <p:cNvSpPr txBox="1"/>
          <p:nvPr/>
        </p:nvSpPr>
        <p:spPr>
          <a:xfrm>
            <a:off x="425348" y="1183148"/>
            <a:ext cx="1759226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latin typeface="BentonSansComp Bold" panose="02000506050000020004" pitchFamily="50" charset="0"/>
              </a:rPr>
              <a:t>Saranac 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EC79BB-1774-4923-A01F-D2CDE6239A53}"/>
              </a:ext>
            </a:extLst>
          </p:cNvPr>
          <p:cNvSpPr txBox="1"/>
          <p:nvPr/>
        </p:nvSpPr>
        <p:spPr>
          <a:xfrm>
            <a:off x="398087" y="2357098"/>
            <a:ext cx="1759226" cy="141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Certification: Bronze</a:t>
            </a:r>
          </a:p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125 points earned</a:t>
            </a:r>
          </a:p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22 completed actions</a:t>
            </a:r>
          </a:p>
          <a:p>
            <a:pPr algn="ctr">
              <a:lnSpc>
                <a:spcPts val="3000"/>
              </a:lnSpc>
            </a:pPr>
            <a:endParaRPr lang="en-US" sz="13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  <a:p>
            <a:pPr algn="ctr">
              <a:lnSpc>
                <a:spcPts val="3000"/>
              </a:lnSpc>
            </a:pPr>
            <a:endParaRPr lang="en-US" sz="16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2D559B7F-409D-4924-B2C0-F3076202F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1" y="3045702"/>
            <a:ext cx="2145746" cy="1638277"/>
          </a:xfrm>
          <a:prstGeom prst="rect">
            <a:avLst/>
          </a:prstGeom>
        </p:spPr>
      </p:pic>
      <p:sp>
        <p:nvSpPr>
          <p:cNvPr id="27" name="Teardrop 26">
            <a:extLst>
              <a:ext uri="{FF2B5EF4-FFF2-40B4-BE49-F238E27FC236}">
                <a16:creationId xmlns:a16="http://schemas.microsoft.com/office/drawing/2014/main" id="{A8AC4E1D-4146-44AF-96F7-72266637202C}"/>
              </a:ext>
            </a:extLst>
          </p:cNvPr>
          <p:cNvSpPr/>
          <p:nvPr/>
        </p:nvSpPr>
        <p:spPr>
          <a:xfrm rot="8001132">
            <a:off x="1459526" y="3137250"/>
            <a:ext cx="148915" cy="156195"/>
          </a:xfrm>
          <a:prstGeom prst="teardrop">
            <a:avLst/>
          </a:prstGeom>
          <a:solidFill>
            <a:srgbClr val="E9983F"/>
          </a:solidFill>
          <a:ln>
            <a:solidFill>
              <a:srgbClr val="E9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B2B6D15-AAC9-4254-857C-80FCAE95AC8C}"/>
              </a:ext>
            </a:extLst>
          </p:cNvPr>
          <p:cNvSpPr/>
          <p:nvPr/>
        </p:nvSpPr>
        <p:spPr>
          <a:xfrm>
            <a:off x="236469" y="7357890"/>
            <a:ext cx="2148840" cy="1377828"/>
          </a:xfrm>
          <a:prstGeom prst="roundRect">
            <a:avLst/>
          </a:prstGeom>
          <a:noFill/>
          <a:ln w="38100">
            <a:solidFill>
              <a:srgbClr val="E9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D42A929-FEB8-4FAD-A875-7AF4FAFAC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78259" r="80886" b="7232"/>
          <a:stretch/>
        </p:blipFill>
        <p:spPr>
          <a:xfrm>
            <a:off x="315831" y="7443883"/>
            <a:ext cx="2004566" cy="1201828"/>
          </a:xfrm>
          <a:prstGeom prst="rect">
            <a:avLst/>
          </a:prstGeom>
          <a:solidFill>
            <a:srgbClr val="E9983F"/>
          </a:solidFill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466B5DE-7667-48B6-AB99-C54CA3D9F90E}"/>
              </a:ext>
            </a:extLst>
          </p:cNvPr>
          <p:cNvGrpSpPr/>
          <p:nvPr/>
        </p:nvGrpSpPr>
        <p:grpSpPr>
          <a:xfrm>
            <a:off x="233889" y="501486"/>
            <a:ext cx="12262104" cy="529157"/>
            <a:chOff x="269748" y="850392"/>
            <a:chExt cx="12262104" cy="5291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709E03B-8363-44AA-BA53-8EF50E02566C}"/>
                </a:ext>
              </a:extLst>
            </p:cNvPr>
            <p:cNvSpPr/>
            <p:nvPr/>
          </p:nvSpPr>
          <p:spPr>
            <a:xfrm>
              <a:off x="269748" y="850392"/>
              <a:ext cx="12262104" cy="521208"/>
            </a:xfrm>
            <a:prstGeom prst="roundRect">
              <a:avLst/>
            </a:prstGeom>
            <a:solidFill>
              <a:srgbClr val="353D7C"/>
            </a:solidFill>
            <a:ln w="57150">
              <a:solidFill>
                <a:srgbClr val="E99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>
                  <a:latin typeface="BentonSansComp Medium" panose="02000606040000020004" pitchFamily="50" charset="0"/>
                </a:rPr>
                <a:t>COMMUNITY SCORECARD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0CE26E-7462-4672-9A69-037AC24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6688436" y="858341"/>
              <a:ext cx="242047" cy="521208"/>
            </a:xfrm>
            <a:prstGeom prst="line">
              <a:avLst/>
            </a:prstGeom>
            <a:ln w="57150">
              <a:solidFill>
                <a:srgbClr val="E99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F56893-1BB6-4609-816F-265E98962367}"/>
                </a:ext>
              </a:extLst>
            </p:cNvPr>
            <p:cNvCxnSpPr>
              <a:cxnSpLocks/>
            </p:cNvCxnSpPr>
            <p:nvPr/>
          </p:nvCxnSpPr>
          <p:spPr>
            <a:xfrm>
              <a:off x="6939626" y="858341"/>
              <a:ext cx="242047" cy="521208"/>
            </a:xfrm>
            <a:prstGeom prst="line">
              <a:avLst/>
            </a:prstGeom>
            <a:ln w="57150">
              <a:solidFill>
                <a:srgbClr val="E99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53C54C-309B-4BDA-A4F2-BC285441B15F}"/>
                </a:ext>
              </a:extLst>
            </p:cNvPr>
            <p:cNvCxnSpPr>
              <a:cxnSpLocks/>
            </p:cNvCxnSpPr>
            <p:nvPr/>
          </p:nvCxnSpPr>
          <p:spPr>
            <a:xfrm>
              <a:off x="7199958" y="850392"/>
              <a:ext cx="238687" cy="521208"/>
            </a:xfrm>
            <a:prstGeom prst="line">
              <a:avLst/>
            </a:prstGeom>
            <a:ln w="57150">
              <a:solidFill>
                <a:srgbClr val="E99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1D8B5A1-12B7-4982-9DBA-1DAA03D05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0397" y="880023"/>
              <a:ext cx="2243732" cy="461945"/>
            </a:xfrm>
            <a:prstGeom prst="rect">
              <a:avLst/>
            </a:prstGeom>
          </p:spPr>
        </p:pic>
      </p:grpSp>
      <p:graphicFrame>
        <p:nvGraphicFramePr>
          <p:cNvPr id="55" name="Table 55">
            <a:extLst>
              <a:ext uri="{FF2B5EF4-FFF2-40B4-BE49-F238E27FC236}">
                <a16:creationId xmlns:a16="http://schemas.microsoft.com/office/drawing/2014/main" id="{65BAA3FF-ADB4-43B6-8F7C-0399D8960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34070"/>
              </p:ext>
            </p:extLst>
          </p:nvPr>
        </p:nvGraphicFramePr>
        <p:xfrm>
          <a:off x="3046863" y="1407749"/>
          <a:ext cx="4314340" cy="4140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477">
                  <a:extLst>
                    <a:ext uri="{9D8B030D-6E8A-4147-A177-3AD203B41FA5}">
                      <a16:colId xmlns:a16="http://schemas.microsoft.com/office/drawing/2014/main" val="528949488"/>
                    </a:ext>
                  </a:extLst>
                </a:gridCol>
                <a:gridCol w="782963">
                  <a:extLst>
                    <a:ext uri="{9D8B030D-6E8A-4147-A177-3AD203B41FA5}">
                      <a16:colId xmlns:a16="http://schemas.microsoft.com/office/drawing/2014/main" val="3087603332"/>
                    </a:ext>
                  </a:extLst>
                </a:gridCol>
                <a:gridCol w="667900">
                  <a:extLst>
                    <a:ext uri="{9D8B030D-6E8A-4147-A177-3AD203B41FA5}">
                      <a16:colId xmlns:a16="http://schemas.microsoft.com/office/drawing/2014/main" val="406125377"/>
                    </a:ext>
                  </a:extLst>
                </a:gridCol>
              </a:tblGrid>
              <a:tr h="24531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Action  (Action Type)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Possible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Approved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98098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latin typeface="BentonSansComp Medium" panose="02000606040000020004" pitchFamily="50" charset="0"/>
                        </a:rPr>
                        <a:t>1. Build a climate-smart community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4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CSC Task Force (Mandatory)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1759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CSC Coordinator (Mandatory)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8089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National/ Regional Climate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734499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Partnership with Other Entities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49114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latin typeface="BentonSansComp Medium" panose="02000606040000020004" pitchFamily="50" charset="0"/>
                        </a:rPr>
                        <a:t>2. Inventory emissions, set goals, and plan for climate actions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2151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Government Operations GHG Inventory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27782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3. Decrease Energy Use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2183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Interior Lighting Upgrades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2477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HVAC Upgrades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2348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Energy Benchmarking for Government Buildings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2/4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5015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Fleet Inventory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1256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Energy Code Enforcement Training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23358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5. Use climate-smart materials management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0632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Residential Organic Waste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07036"/>
                  </a:ext>
                </a:extLst>
              </a:tr>
            </a:tbl>
          </a:graphicData>
        </a:graphic>
      </p:graphicFrame>
      <p:graphicFrame>
        <p:nvGraphicFramePr>
          <p:cNvPr id="60" name="Table 55">
            <a:extLst>
              <a:ext uri="{FF2B5EF4-FFF2-40B4-BE49-F238E27FC236}">
                <a16:creationId xmlns:a16="http://schemas.microsoft.com/office/drawing/2014/main" id="{BA469B67-8398-4050-899C-3933546D5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8059"/>
              </p:ext>
            </p:extLst>
          </p:nvPr>
        </p:nvGraphicFramePr>
        <p:xfrm>
          <a:off x="7946230" y="1407749"/>
          <a:ext cx="4710257" cy="391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535">
                  <a:extLst>
                    <a:ext uri="{9D8B030D-6E8A-4147-A177-3AD203B41FA5}">
                      <a16:colId xmlns:a16="http://schemas.microsoft.com/office/drawing/2014/main" val="528949488"/>
                    </a:ext>
                  </a:extLst>
                </a:gridCol>
                <a:gridCol w="884976">
                  <a:extLst>
                    <a:ext uri="{9D8B030D-6E8A-4147-A177-3AD203B41FA5}">
                      <a16:colId xmlns:a16="http://schemas.microsoft.com/office/drawing/2014/main" val="3087603332"/>
                    </a:ext>
                  </a:extLst>
                </a:gridCol>
                <a:gridCol w="607746">
                  <a:extLst>
                    <a:ext uri="{9D8B030D-6E8A-4147-A177-3AD203B41FA5}">
                      <a16:colId xmlns:a16="http://schemas.microsoft.com/office/drawing/2014/main" val="406125377"/>
                    </a:ext>
                  </a:extLst>
                </a:gridCol>
              </a:tblGrid>
              <a:tr h="30873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Action (Action Type)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Possible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Approved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98098"/>
                  </a:ext>
                </a:extLst>
              </a:tr>
              <a:tr h="247426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latin typeface="BentonSansComp Medium" panose="02000606040000020004" pitchFamily="50" charset="0"/>
                        </a:rPr>
                        <a:t>6. Implement climate-smart land use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21513"/>
                  </a:ext>
                </a:extLst>
              </a:tr>
              <a:tr h="39853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Incorporate Smart Growth Principles into Land-use Policies and Regulations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49364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Unified Solar Permit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978618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Complete Streets Policy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68436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Planning &amp; Infrastructure for Bicycling &amp; Walking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245101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Alternative-fuel Infrastructure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442875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Implement a Safe Routes to School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63856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Develop a Local Forestry or Tree Planting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96529"/>
                  </a:ext>
                </a:extLst>
              </a:tr>
              <a:tr h="247426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8. Support a green innovation economy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39665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Farmers’ Markets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560327"/>
                  </a:ext>
                </a:extLst>
              </a:tr>
              <a:tr h="247426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9. Inform and inspire the public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06326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Climate-related Public Events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74366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Local Climate Action Website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58263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Social Media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00620"/>
                  </a:ext>
                </a:extLst>
              </a:tr>
            </a:tbl>
          </a:graphicData>
        </a:graphic>
      </p:graphicFrame>
      <p:grpSp>
        <p:nvGrpSpPr>
          <p:cNvPr id="87" name="Group 86">
            <a:extLst>
              <a:ext uri="{FF2B5EF4-FFF2-40B4-BE49-F238E27FC236}">
                <a16:creationId xmlns:a16="http://schemas.microsoft.com/office/drawing/2014/main" id="{7AC02103-623F-4891-A11D-0B404D6D17BA}"/>
              </a:ext>
            </a:extLst>
          </p:cNvPr>
          <p:cNvGrpSpPr/>
          <p:nvPr/>
        </p:nvGrpSpPr>
        <p:grpSpPr>
          <a:xfrm>
            <a:off x="2526144" y="1575465"/>
            <a:ext cx="473182" cy="469411"/>
            <a:chOff x="2513298" y="-186100"/>
            <a:chExt cx="583745" cy="593795"/>
          </a:xfrm>
        </p:grpSpPr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5610B7C1-F4CD-4A11-B14C-CFB26813899E}"/>
                </a:ext>
              </a:extLst>
            </p:cNvPr>
            <p:cNvSpPr/>
            <p:nvPr/>
          </p:nvSpPr>
          <p:spPr>
            <a:xfrm>
              <a:off x="2513298" y="-176050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89E7F21-D3B3-4E82-914F-CBCCF1316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36012" y="-186100"/>
              <a:ext cx="538316" cy="539023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3E8F487-0662-443D-9F47-B73990A8287D}"/>
              </a:ext>
            </a:extLst>
          </p:cNvPr>
          <p:cNvGrpSpPr/>
          <p:nvPr/>
        </p:nvGrpSpPr>
        <p:grpSpPr>
          <a:xfrm>
            <a:off x="2535030" y="2885697"/>
            <a:ext cx="473182" cy="461466"/>
            <a:chOff x="2647269" y="-8689"/>
            <a:chExt cx="583745" cy="583745"/>
          </a:xfrm>
        </p:grpSpPr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7F3546BE-9387-4D47-9A42-DE24811B50F6}"/>
                </a:ext>
              </a:extLst>
            </p:cNvPr>
            <p:cNvSpPr/>
            <p:nvPr/>
          </p:nvSpPr>
          <p:spPr>
            <a:xfrm>
              <a:off x="2647269" y="-8689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&#10;&#10;Description automatically generated">
              <a:extLst>
                <a:ext uri="{FF2B5EF4-FFF2-40B4-BE49-F238E27FC236}">
                  <a16:creationId xmlns:a16="http://schemas.microsoft.com/office/drawing/2014/main" id="{CE2CA23D-05EF-4FE8-9836-E1CDCF990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353" y="52003"/>
              <a:ext cx="310860" cy="46236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9295AF-38F7-4E44-8C01-B38466E71F72}"/>
              </a:ext>
            </a:extLst>
          </p:cNvPr>
          <p:cNvGrpSpPr/>
          <p:nvPr/>
        </p:nvGrpSpPr>
        <p:grpSpPr>
          <a:xfrm>
            <a:off x="2533589" y="3478270"/>
            <a:ext cx="473182" cy="461466"/>
            <a:chOff x="3475314" y="133359"/>
            <a:chExt cx="583745" cy="583745"/>
          </a:xfrm>
        </p:grpSpPr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D5BC4C02-FB23-4C24-AE64-8B245A2A25E3}"/>
                </a:ext>
              </a:extLst>
            </p:cNvPr>
            <p:cNvSpPr/>
            <p:nvPr/>
          </p:nvSpPr>
          <p:spPr>
            <a:xfrm>
              <a:off x="3475314" y="133359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04B56FC-BB23-4C0A-9BEA-F46521691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4" y="215902"/>
              <a:ext cx="383071" cy="401313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D2BE56E-32B5-4E75-84E7-E9C5A9516C72}"/>
              </a:ext>
            </a:extLst>
          </p:cNvPr>
          <p:cNvGrpSpPr/>
          <p:nvPr/>
        </p:nvGrpSpPr>
        <p:grpSpPr>
          <a:xfrm>
            <a:off x="2534389" y="4939571"/>
            <a:ext cx="473182" cy="461466"/>
            <a:chOff x="1317352" y="137177"/>
            <a:chExt cx="583745" cy="583745"/>
          </a:xfrm>
        </p:grpSpPr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095BF45E-3F2D-438D-86F7-3DC1453F6863}"/>
                </a:ext>
              </a:extLst>
            </p:cNvPr>
            <p:cNvSpPr/>
            <p:nvPr/>
          </p:nvSpPr>
          <p:spPr>
            <a:xfrm>
              <a:off x="1317352" y="137177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83" descr="A picture containing text, dark&#10;&#10;Description automatically generated">
              <a:extLst>
                <a:ext uri="{FF2B5EF4-FFF2-40B4-BE49-F238E27FC236}">
                  <a16:creationId xmlns:a16="http://schemas.microsoft.com/office/drawing/2014/main" id="{21A8BD7D-6757-470A-867B-77CA8EB83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977" y="224427"/>
              <a:ext cx="423250" cy="454512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02E5F82-2D08-447A-BFA9-28F9BCC9D2AB}"/>
              </a:ext>
            </a:extLst>
          </p:cNvPr>
          <p:cNvGrpSpPr/>
          <p:nvPr/>
        </p:nvGrpSpPr>
        <p:grpSpPr>
          <a:xfrm>
            <a:off x="7402786" y="1553170"/>
            <a:ext cx="476616" cy="470702"/>
            <a:chOff x="2001062" y="143068"/>
            <a:chExt cx="583745" cy="583745"/>
          </a:xfrm>
        </p:grpSpPr>
        <p:sp>
          <p:nvSpPr>
            <p:cNvPr id="94" name="Flowchart: Connector 93">
              <a:extLst>
                <a:ext uri="{FF2B5EF4-FFF2-40B4-BE49-F238E27FC236}">
                  <a16:creationId xmlns:a16="http://schemas.microsoft.com/office/drawing/2014/main" id="{6074A0B6-A17F-4F6B-84A7-E7D819E2BFA8}"/>
                </a:ext>
              </a:extLst>
            </p:cNvPr>
            <p:cNvSpPr/>
            <p:nvPr/>
          </p:nvSpPr>
          <p:spPr>
            <a:xfrm>
              <a:off x="2001062" y="143068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E84A1F2-0DC0-45CD-AC6B-D8EAB2C5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660" y="198789"/>
              <a:ext cx="345358" cy="472301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1E0FDB0-D83E-464E-8A15-1B176B88EE78}"/>
              </a:ext>
            </a:extLst>
          </p:cNvPr>
          <p:cNvGrpSpPr/>
          <p:nvPr/>
        </p:nvGrpSpPr>
        <p:grpSpPr>
          <a:xfrm>
            <a:off x="7415361" y="3629489"/>
            <a:ext cx="476616" cy="470702"/>
            <a:chOff x="4290071" y="155232"/>
            <a:chExt cx="583745" cy="583745"/>
          </a:xfrm>
        </p:grpSpPr>
        <p:sp>
          <p:nvSpPr>
            <p:cNvPr id="89" name="Flowchart: Connector 88">
              <a:extLst>
                <a:ext uri="{FF2B5EF4-FFF2-40B4-BE49-F238E27FC236}">
                  <a16:creationId xmlns:a16="http://schemas.microsoft.com/office/drawing/2014/main" id="{F6E717A8-4EC8-4A70-84BF-C1D56F94B71D}"/>
                </a:ext>
              </a:extLst>
            </p:cNvPr>
            <p:cNvSpPr/>
            <p:nvPr/>
          </p:nvSpPr>
          <p:spPr>
            <a:xfrm>
              <a:off x="4290071" y="155232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A6B5274-43CA-4593-84E0-15E7F8366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322619" y="336121"/>
              <a:ext cx="526944" cy="258356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6A8DBA8-8A90-42B4-AAD6-B6085D2EC09D}"/>
              </a:ext>
            </a:extLst>
          </p:cNvPr>
          <p:cNvGrpSpPr/>
          <p:nvPr/>
        </p:nvGrpSpPr>
        <p:grpSpPr>
          <a:xfrm>
            <a:off x="7406847" y="4159965"/>
            <a:ext cx="476616" cy="470702"/>
            <a:chOff x="5120387" y="146199"/>
            <a:chExt cx="583745" cy="583745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A728CAB9-04EB-45DA-82F8-75CE546D0F9C}"/>
                </a:ext>
              </a:extLst>
            </p:cNvPr>
            <p:cNvSpPr/>
            <p:nvPr/>
          </p:nvSpPr>
          <p:spPr>
            <a:xfrm>
              <a:off x="5120387" y="146199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 descr="A picture containing silhouette, light&#10;&#10;Description automatically generated">
              <a:extLst>
                <a:ext uri="{FF2B5EF4-FFF2-40B4-BE49-F238E27FC236}">
                  <a16:creationId xmlns:a16="http://schemas.microsoft.com/office/drawing/2014/main" id="{68F4D9E2-E929-4F0C-8C47-4D43B0007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90" y="266114"/>
              <a:ext cx="468309" cy="343914"/>
            </a:xfrm>
            <a:prstGeom prst="rect">
              <a:avLst/>
            </a:prstGeom>
          </p:spPr>
        </p:pic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90A22F5-0224-4945-BC01-F60739ED02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6" y="8831463"/>
            <a:ext cx="1100895" cy="444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42B534-8224-4343-943D-CBE8FD3EC3A9}"/>
              </a:ext>
            </a:extLst>
          </p:cNvPr>
          <p:cNvSpPr/>
          <p:nvPr/>
        </p:nvSpPr>
        <p:spPr>
          <a:xfrm>
            <a:off x="1268864" y="9026967"/>
            <a:ext cx="1435008" cy="230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en-US" sz="800" dirty="0">
                <a:latin typeface="Arial Nova Cond Light" panose="020B0306020202020204" pitchFamily="34" charset="0"/>
              </a:rPr>
              <a:t>Document Created: February 2021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278BC80-3155-42FA-9364-3D83A9659447}"/>
              </a:ext>
            </a:extLst>
          </p:cNvPr>
          <p:cNvSpPr txBox="1"/>
          <p:nvPr/>
        </p:nvSpPr>
        <p:spPr>
          <a:xfrm>
            <a:off x="11226217" y="8830600"/>
            <a:ext cx="150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PL: Planned Actions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E12981D-527A-4414-B1E8-1C3738453834}"/>
              </a:ext>
            </a:extLst>
          </p:cNvPr>
          <p:cNvSpPr/>
          <p:nvPr/>
        </p:nvSpPr>
        <p:spPr>
          <a:xfrm>
            <a:off x="210231" y="4754157"/>
            <a:ext cx="2148840" cy="2489945"/>
          </a:xfrm>
          <a:prstGeom prst="roundRect">
            <a:avLst/>
          </a:prstGeom>
          <a:noFill/>
          <a:ln w="38100">
            <a:solidFill>
              <a:srgbClr val="E9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61BAB0-E033-4412-9CEE-9FDD04DEECFF}"/>
              </a:ext>
            </a:extLst>
          </p:cNvPr>
          <p:cNvSpPr txBox="1"/>
          <p:nvPr/>
        </p:nvSpPr>
        <p:spPr>
          <a:xfrm>
            <a:off x="145113" y="4727457"/>
            <a:ext cx="226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entonSansComp Bold" panose="02000506050000020004" pitchFamily="50" charset="0"/>
              </a:rPr>
              <a:t>TOTAL POINTS</a:t>
            </a:r>
            <a:endParaRPr lang="en-US" sz="14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5605FD9-5FD8-4D85-B7C0-BFCCB68718F9}"/>
              </a:ext>
            </a:extLst>
          </p:cNvPr>
          <p:cNvSpPr txBox="1"/>
          <p:nvPr/>
        </p:nvSpPr>
        <p:spPr>
          <a:xfrm>
            <a:off x="315322" y="6261294"/>
            <a:ext cx="1953780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PLEDGE ELEMENTS         7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MANDATORY ACTIONS  2/2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PRIORITY ACTIONS         3</a:t>
            </a:r>
            <a:endParaRPr lang="en-US" sz="12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7D7078D-19CF-42EB-B4AA-0A395076EAE3}"/>
              </a:ext>
            </a:extLst>
          </p:cNvPr>
          <p:cNvCxnSpPr>
            <a:cxnSpLocks/>
          </p:cNvCxnSpPr>
          <p:nvPr/>
        </p:nvCxnSpPr>
        <p:spPr>
          <a:xfrm>
            <a:off x="398265" y="6594970"/>
            <a:ext cx="1732123" cy="0"/>
          </a:xfrm>
          <a:prstGeom prst="line">
            <a:avLst/>
          </a:prstGeom>
          <a:ln w="9525">
            <a:solidFill>
              <a:srgbClr val="E9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B2E5332-BDC0-49FB-9590-EAC365CD5660}"/>
              </a:ext>
            </a:extLst>
          </p:cNvPr>
          <p:cNvCxnSpPr>
            <a:cxnSpLocks/>
          </p:cNvCxnSpPr>
          <p:nvPr/>
        </p:nvCxnSpPr>
        <p:spPr>
          <a:xfrm>
            <a:off x="418587" y="6877430"/>
            <a:ext cx="1732123" cy="0"/>
          </a:xfrm>
          <a:prstGeom prst="line">
            <a:avLst/>
          </a:prstGeom>
          <a:ln w="9525">
            <a:solidFill>
              <a:srgbClr val="E9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12A8ACF-5A65-4C34-94A4-DBDF3B2695EF}"/>
              </a:ext>
            </a:extLst>
          </p:cNvPr>
          <p:cNvGrpSpPr/>
          <p:nvPr/>
        </p:nvGrpSpPr>
        <p:grpSpPr>
          <a:xfrm>
            <a:off x="327255" y="4952639"/>
            <a:ext cx="1772658" cy="1458328"/>
            <a:chOff x="291826" y="4955650"/>
            <a:chExt cx="1772658" cy="145832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FE53B62-5317-464F-8EC0-66063BAE0AA0}"/>
                </a:ext>
              </a:extLst>
            </p:cNvPr>
            <p:cNvGrpSpPr/>
            <p:nvPr/>
          </p:nvGrpSpPr>
          <p:grpSpPr>
            <a:xfrm>
              <a:off x="291826" y="4955650"/>
              <a:ext cx="1772658" cy="1458328"/>
              <a:chOff x="262493" y="4983542"/>
              <a:chExt cx="1772658" cy="1458328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D18DEBB-7EF6-4902-B9ED-ED4DC1694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151919">
                <a:off x="461580" y="5040162"/>
                <a:ext cx="1573571" cy="1401708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47F1CEB-F1E3-4F14-BDCF-1409E34A96AE}"/>
                  </a:ext>
                </a:extLst>
              </p:cNvPr>
              <p:cNvSpPr txBox="1"/>
              <p:nvPr/>
            </p:nvSpPr>
            <p:spPr>
              <a:xfrm rot="3293948">
                <a:off x="686502" y="5136737"/>
                <a:ext cx="52183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BentonSansComp Bold" panose="02000506050000020004" pitchFamily="50" charset="0"/>
                  </a:rPr>
                  <a:t>300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9187D6E-12FC-48E4-87AB-96307534A711}"/>
                  </a:ext>
                </a:extLst>
              </p:cNvPr>
              <p:cNvSpPr txBox="1"/>
              <p:nvPr/>
            </p:nvSpPr>
            <p:spPr>
              <a:xfrm rot="20398278">
                <a:off x="262493" y="5763521"/>
                <a:ext cx="825470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BentonSansComp Bold" panose="02000506050000020004" pitchFamily="50" charset="0"/>
                  </a:rPr>
                  <a:t>120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119DF74-9030-4B59-B344-38BDC21FFDF3}"/>
                </a:ext>
              </a:extLst>
            </p:cNvPr>
            <p:cNvSpPr txBox="1"/>
            <p:nvPr/>
          </p:nvSpPr>
          <p:spPr>
            <a:xfrm rot="17307626">
              <a:off x="664633" y="5277961"/>
              <a:ext cx="825470" cy="713659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50000"/>
                    </a:schemeClr>
                  </a:solidFill>
                  <a:latin typeface="BentonSansComp Bold" panose="02000506050000020004" pitchFamily="50" charset="0"/>
                </a:rPr>
                <a:t>BRONZE</a:t>
              </a:r>
              <a:endParaRPr lang="en-US" sz="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2A0D351-FF53-46A4-BA96-897C567E06F1}"/>
                </a:ext>
              </a:extLst>
            </p:cNvPr>
            <p:cNvSpPr txBox="1"/>
            <p:nvPr/>
          </p:nvSpPr>
          <p:spPr>
            <a:xfrm rot="3277360">
              <a:off x="1022317" y="5222162"/>
              <a:ext cx="825470" cy="713659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50000"/>
                    </a:schemeClr>
                  </a:solidFill>
                  <a:latin typeface="BentonSansComp Bold" panose="02000506050000020004" pitchFamily="50" charset="0"/>
                </a:rPr>
                <a:t>SILVER</a:t>
              </a:r>
              <a:endParaRPr lang="en-US" sz="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DA55C94-276E-4CD4-8C7C-D6A0A24DCD84}"/>
              </a:ext>
            </a:extLst>
          </p:cNvPr>
          <p:cNvGrpSpPr/>
          <p:nvPr/>
        </p:nvGrpSpPr>
        <p:grpSpPr>
          <a:xfrm rot="18987024">
            <a:off x="847866" y="5627687"/>
            <a:ext cx="572840" cy="315534"/>
            <a:chOff x="831621" y="5583521"/>
            <a:chExt cx="572840" cy="315534"/>
          </a:xfrm>
        </p:grpSpPr>
        <p:sp>
          <p:nvSpPr>
            <p:cNvPr id="109" name="Flowchart: Connector 108">
              <a:extLst>
                <a:ext uri="{FF2B5EF4-FFF2-40B4-BE49-F238E27FC236}">
                  <a16:creationId xmlns:a16="http://schemas.microsoft.com/office/drawing/2014/main" id="{CC5BCFDD-A00A-4BFA-9DAC-9072EC2A8270}"/>
                </a:ext>
              </a:extLst>
            </p:cNvPr>
            <p:cNvSpPr/>
            <p:nvPr/>
          </p:nvSpPr>
          <p:spPr>
            <a:xfrm rot="16540554">
              <a:off x="1224121" y="5718715"/>
              <a:ext cx="179181" cy="181499"/>
            </a:xfrm>
            <a:prstGeom prst="flowChartConnector">
              <a:avLst/>
            </a:prstGeom>
            <a:solidFill>
              <a:srgbClr val="E9983F"/>
            </a:solidFill>
            <a:ln>
              <a:solidFill>
                <a:srgbClr val="E99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625BA353-3AF3-493A-BAAE-ABDE821DB4F8}"/>
                </a:ext>
              </a:extLst>
            </p:cNvPr>
            <p:cNvSpPr/>
            <p:nvPr/>
          </p:nvSpPr>
          <p:spPr>
            <a:xfrm rot="18079898">
              <a:off x="999130" y="5416012"/>
              <a:ext cx="177168" cy="512185"/>
            </a:xfrm>
            <a:prstGeom prst="triangle">
              <a:avLst/>
            </a:prstGeom>
            <a:noFill/>
            <a:ln>
              <a:solidFill>
                <a:srgbClr val="E99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31E56A7-096E-42C4-8276-65925EB3C225}"/>
              </a:ext>
            </a:extLst>
          </p:cNvPr>
          <p:cNvGrpSpPr/>
          <p:nvPr/>
        </p:nvGrpSpPr>
        <p:grpSpPr>
          <a:xfrm>
            <a:off x="1052454" y="1960073"/>
            <a:ext cx="437322" cy="437322"/>
            <a:chOff x="1520284" y="1960073"/>
            <a:chExt cx="437322" cy="437322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293D2E85-0B85-47BB-8800-D3462E926E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2" t="19963" r="87682" b="74758"/>
            <a:stretch/>
          </p:blipFill>
          <p:spPr>
            <a:xfrm>
              <a:off x="1520284" y="1960073"/>
              <a:ext cx="437322" cy="437322"/>
            </a:xfrm>
            <a:prstGeom prst="rect">
              <a:avLst/>
            </a:prstGeom>
            <a:solidFill>
              <a:srgbClr val="E9983F"/>
            </a:solidFill>
          </p:spPr>
        </p:pic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AC630CD-B380-43F2-9783-DF0AA08BC2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2265" y="2126655"/>
              <a:ext cx="228600" cy="230110"/>
            </a:xfrm>
            <a:prstGeom prst="ellipse">
              <a:avLst/>
            </a:prstGeom>
            <a:solidFill>
              <a:srgbClr val="8C7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97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4365357-F0CF-448F-87BA-314B66E7B79E}"/>
              </a:ext>
            </a:extLst>
          </p:cNvPr>
          <p:cNvSpPr txBox="1"/>
          <p:nvPr/>
        </p:nvSpPr>
        <p:spPr>
          <a:xfrm>
            <a:off x="425348" y="1183148"/>
            <a:ext cx="1759226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>
                <a:latin typeface="BentonSansComp Bold" panose="02000506050000020004" pitchFamily="50" charset="0"/>
              </a:rPr>
              <a:t>Example </a:t>
            </a:r>
            <a:r>
              <a:rPr lang="en-US" sz="3600" dirty="0">
                <a:latin typeface="BentonSansComp Bold" panose="02000506050000020004" pitchFamily="50" charset="0"/>
              </a:rPr>
              <a:t>County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BCC2AE-D507-4381-82F4-CE19E003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9963" r="87682" b="74758"/>
          <a:stretch/>
        </p:blipFill>
        <p:spPr>
          <a:xfrm>
            <a:off x="1067384" y="1956972"/>
            <a:ext cx="437322" cy="437322"/>
          </a:xfrm>
          <a:prstGeom prst="rect">
            <a:avLst/>
          </a:prstGeom>
          <a:solidFill>
            <a:srgbClr val="E9983F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EC79BB-1774-4923-A01F-D2CDE6239A53}"/>
              </a:ext>
            </a:extLst>
          </p:cNvPr>
          <p:cNvSpPr txBox="1"/>
          <p:nvPr/>
        </p:nvSpPr>
        <p:spPr>
          <a:xfrm>
            <a:off x="398087" y="2357098"/>
            <a:ext cx="1759226" cy="141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Certification: Silver</a:t>
            </a:r>
          </a:p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290 points earned</a:t>
            </a:r>
          </a:p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32 completed actions</a:t>
            </a:r>
          </a:p>
          <a:p>
            <a:pPr algn="ctr">
              <a:lnSpc>
                <a:spcPts val="3000"/>
              </a:lnSpc>
            </a:pPr>
            <a:endParaRPr lang="en-US" sz="13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  <a:p>
            <a:pPr algn="ctr">
              <a:lnSpc>
                <a:spcPts val="3000"/>
              </a:lnSpc>
            </a:pPr>
            <a:endParaRPr lang="en-US" sz="16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2D559B7F-409D-4924-B2C0-F3076202F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1" y="3045702"/>
            <a:ext cx="2145746" cy="1638277"/>
          </a:xfrm>
          <a:prstGeom prst="rect">
            <a:avLst/>
          </a:prstGeom>
        </p:spPr>
      </p:pic>
      <p:sp>
        <p:nvSpPr>
          <p:cNvPr id="27" name="Teardrop 26">
            <a:extLst>
              <a:ext uri="{FF2B5EF4-FFF2-40B4-BE49-F238E27FC236}">
                <a16:creationId xmlns:a16="http://schemas.microsoft.com/office/drawing/2014/main" id="{A8AC4E1D-4146-44AF-96F7-72266637202C}"/>
              </a:ext>
            </a:extLst>
          </p:cNvPr>
          <p:cNvSpPr/>
          <p:nvPr/>
        </p:nvSpPr>
        <p:spPr>
          <a:xfrm rot="8001132">
            <a:off x="787957" y="3776029"/>
            <a:ext cx="148915" cy="156195"/>
          </a:xfrm>
          <a:prstGeom prst="teardrop">
            <a:avLst/>
          </a:prstGeom>
          <a:solidFill>
            <a:srgbClr val="E9983F"/>
          </a:solidFill>
          <a:ln>
            <a:solidFill>
              <a:srgbClr val="E9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B2B6D15-AAC9-4254-857C-80FCAE95AC8C}"/>
              </a:ext>
            </a:extLst>
          </p:cNvPr>
          <p:cNvSpPr/>
          <p:nvPr/>
        </p:nvSpPr>
        <p:spPr>
          <a:xfrm>
            <a:off x="236469" y="7357890"/>
            <a:ext cx="2148840" cy="1377828"/>
          </a:xfrm>
          <a:prstGeom prst="roundRect">
            <a:avLst/>
          </a:prstGeom>
          <a:noFill/>
          <a:ln w="38100">
            <a:solidFill>
              <a:srgbClr val="E9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D42A929-FEB8-4FAD-A875-7AF4FAFAC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78259" r="80886" b="7232"/>
          <a:stretch/>
        </p:blipFill>
        <p:spPr>
          <a:xfrm>
            <a:off x="315831" y="7443883"/>
            <a:ext cx="2004566" cy="1201828"/>
          </a:xfrm>
          <a:prstGeom prst="rect">
            <a:avLst/>
          </a:prstGeom>
          <a:solidFill>
            <a:srgbClr val="E9983F"/>
          </a:solidFill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466B5DE-7667-48B6-AB99-C54CA3D9F90E}"/>
              </a:ext>
            </a:extLst>
          </p:cNvPr>
          <p:cNvGrpSpPr/>
          <p:nvPr/>
        </p:nvGrpSpPr>
        <p:grpSpPr>
          <a:xfrm>
            <a:off x="233889" y="501486"/>
            <a:ext cx="12262104" cy="521208"/>
            <a:chOff x="269748" y="850392"/>
            <a:chExt cx="12262104" cy="5212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709E03B-8363-44AA-BA53-8EF50E02566C}"/>
                </a:ext>
              </a:extLst>
            </p:cNvPr>
            <p:cNvSpPr/>
            <p:nvPr/>
          </p:nvSpPr>
          <p:spPr>
            <a:xfrm>
              <a:off x="269748" y="850392"/>
              <a:ext cx="12262104" cy="521208"/>
            </a:xfrm>
            <a:prstGeom prst="roundRect">
              <a:avLst/>
            </a:prstGeom>
            <a:solidFill>
              <a:srgbClr val="353D7C"/>
            </a:solidFill>
            <a:ln w="57150">
              <a:solidFill>
                <a:srgbClr val="E99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>
                  <a:latin typeface="BentonSansComp Medium" panose="02000606040000020004" pitchFamily="50" charset="0"/>
                </a:rPr>
                <a:t>COMMUNITY SCORECARD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1D8B5A1-12B7-4982-9DBA-1DAA03D05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0397" y="880023"/>
              <a:ext cx="2243732" cy="461945"/>
            </a:xfrm>
            <a:prstGeom prst="rect">
              <a:avLst/>
            </a:prstGeom>
          </p:spPr>
        </p:pic>
      </p:grpSp>
      <p:graphicFrame>
        <p:nvGraphicFramePr>
          <p:cNvPr id="55" name="Table 55">
            <a:extLst>
              <a:ext uri="{FF2B5EF4-FFF2-40B4-BE49-F238E27FC236}">
                <a16:creationId xmlns:a16="http://schemas.microsoft.com/office/drawing/2014/main" id="{65BAA3FF-ADB4-43B6-8F7C-0399D8960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62540"/>
              </p:ext>
            </p:extLst>
          </p:nvPr>
        </p:nvGraphicFramePr>
        <p:xfrm>
          <a:off x="2939634" y="1206371"/>
          <a:ext cx="4436785" cy="8066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114">
                  <a:extLst>
                    <a:ext uri="{9D8B030D-6E8A-4147-A177-3AD203B41FA5}">
                      <a16:colId xmlns:a16="http://schemas.microsoft.com/office/drawing/2014/main" val="528949488"/>
                    </a:ext>
                  </a:extLst>
                </a:gridCol>
                <a:gridCol w="668790">
                  <a:extLst>
                    <a:ext uri="{9D8B030D-6E8A-4147-A177-3AD203B41FA5}">
                      <a16:colId xmlns:a16="http://schemas.microsoft.com/office/drawing/2014/main" val="3087603332"/>
                    </a:ext>
                  </a:extLst>
                </a:gridCol>
                <a:gridCol w="752881">
                  <a:extLst>
                    <a:ext uri="{9D8B030D-6E8A-4147-A177-3AD203B41FA5}">
                      <a16:colId xmlns:a16="http://schemas.microsoft.com/office/drawing/2014/main" val="1947044714"/>
                    </a:ext>
                  </a:extLst>
                </a:gridCol>
              </a:tblGrid>
              <a:tr h="24531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Action  (Action Type)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Possible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Approved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98098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latin typeface="BentonSansComp Medium" panose="02000606040000020004" pitchFamily="50" charset="0"/>
                        </a:rPr>
                        <a:t>1. Build a climate-smart community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4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CSC Task Force (Mandatory)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1759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CSC Coordinator (Mandatory)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8089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National/ Regional Climate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734499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Partnership with Other Entities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49114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latin typeface="BentonSansComp Medium" panose="02000606040000020004" pitchFamily="50" charset="0"/>
                        </a:rPr>
                        <a:t>2. Inventory emissions, set goals, and plan for climate actions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92151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Government Operations GHG Inventory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2778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Community GHG Inventory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2275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Government Operations Climate Action Plan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12,16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12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8544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Community Climate Action Plan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80632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3. Decrease Energy Use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22183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Government Building Energy Audits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10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8742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Interior Lighting Upgrades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2477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HVAC Upgrades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2348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Water Efficient Fixtures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65518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Incentives for Employee Carpooling and Transit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952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Energy Code Enforcement Training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23358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4. Shift to clean, renewable energy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3966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Power Procurement Policy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0581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Renewable Energy Feasibility Studies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3,4,5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7638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Renewable Energy Certificates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2,5,12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12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6942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Wind Energy Installation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9728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Wood Pellet installation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229249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5. Use climate-smart materials management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60632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Organics Management Plan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16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4648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Government Solid Waste Audit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3037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Recycling Bins in Government Buildings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636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Organic Waste Program for Government Buildings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8918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Community Repair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1387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Compost Bins for Residents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2459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Residential Organic Waste Program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2-22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07036"/>
                  </a:ext>
                </a:extLst>
              </a:tr>
            </a:tbl>
          </a:graphicData>
        </a:graphic>
      </p:graphicFrame>
      <p:graphicFrame>
        <p:nvGraphicFramePr>
          <p:cNvPr id="60" name="Table 55">
            <a:extLst>
              <a:ext uri="{FF2B5EF4-FFF2-40B4-BE49-F238E27FC236}">
                <a16:creationId xmlns:a16="http://schemas.microsoft.com/office/drawing/2014/main" id="{BA469B67-8398-4050-899C-3933546D5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44525"/>
              </p:ext>
            </p:extLst>
          </p:nvPr>
        </p:nvGraphicFramePr>
        <p:xfrm>
          <a:off x="7922169" y="1206371"/>
          <a:ext cx="4573825" cy="699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311">
                  <a:extLst>
                    <a:ext uri="{9D8B030D-6E8A-4147-A177-3AD203B41FA5}">
                      <a16:colId xmlns:a16="http://schemas.microsoft.com/office/drawing/2014/main" val="528949488"/>
                    </a:ext>
                  </a:extLst>
                </a:gridCol>
                <a:gridCol w="753935">
                  <a:extLst>
                    <a:ext uri="{9D8B030D-6E8A-4147-A177-3AD203B41FA5}">
                      <a16:colId xmlns:a16="http://schemas.microsoft.com/office/drawing/2014/main" val="3087603332"/>
                    </a:ext>
                  </a:extLst>
                </a:gridCol>
                <a:gridCol w="702579">
                  <a:extLst>
                    <a:ext uri="{9D8B030D-6E8A-4147-A177-3AD203B41FA5}">
                      <a16:colId xmlns:a16="http://schemas.microsoft.com/office/drawing/2014/main" val="19672716"/>
                    </a:ext>
                  </a:extLst>
                </a:gridCol>
              </a:tblGrid>
              <a:tr h="24531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Action (Action Type)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Possible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Approved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98098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0" dirty="0">
                          <a:latin typeface="BentonSansComp Medium" panose="02000606040000020004" pitchFamily="50" charset="0"/>
                        </a:rPr>
                        <a:t>6. Implement climate-smart land use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92151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Comprehensive Plan with Sustainability Elements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3-21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20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0673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Incorporate Smart Growth Principles into Land-use Policies and Regulations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4936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Preserve Natural Areas Through Zoning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455487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7. Enhance community resilience to climate change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221834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Climate Vulnerability Assessment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4,8,16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8742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Heat Emergency Plan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2711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Water-smart Landscaping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1-9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65464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8. Support a green innovation economy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39665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Jobs Training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05818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Vendor Fairs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134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Green Economic Development Plans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5680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Solarize, Clean Heating &amp; Colling/ Solar for All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740210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9. Inform and inspire the public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60632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Climate Change Education and Engagement (Priority)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8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03222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Energy Reduction Campaign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529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Social Media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00620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10. Engage in an evolving process of climate action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49849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GHG Tracking System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46483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Annual Progress Report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75360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Updates to Strategies and Plans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63898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11. Innovation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13786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New Innovative Actions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3-18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10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3047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Innovative Approaches to Existing CSC Actions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5,10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84347"/>
                  </a:ext>
                </a:extLst>
              </a:tr>
              <a:tr h="245319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BentonSansComp Medium" panose="02000606040000020004" pitchFamily="50" charset="0"/>
                        </a:rPr>
                        <a:t>12. Performance (# points)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700941"/>
                  </a:ext>
                </a:extLst>
              </a:tr>
              <a:tr h="24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 Nova Cond Light" panose="020B0306020202020204" pitchFamily="34" charset="0"/>
                        </a:rPr>
                        <a:t>Reduce GHGs from Government Facilities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15-45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entonSansComp Medium" panose="02000606040000020004" pitchFamily="50" charset="0"/>
                        </a:rPr>
                        <a:t>PL</a:t>
                      </a:r>
                      <a:endParaRPr lang="en-US" sz="1200" dirty="0">
                        <a:solidFill>
                          <a:srgbClr val="E9983F"/>
                        </a:solidFill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30371"/>
                  </a:ext>
                </a:extLst>
              </a:tr>
            </a:tbl>
          </a:graphicData>
        </a:graphic>
      </p:graphicFrame>
      <p:grpSp>
        <p:nvGrpSpPr>
          <p:cNvPr id="87" name="Group 86">
            <a:extLst>
              <a:ext uri="{FF2B5EF4-FFF2-40B4-BE49-F238E27FC236}">
                <a16:creationId xmlns:a16="http://schemas.microsoft.com/office/drawing/2014/main" id="{7AC02103-623F-4891-A11D-0B404D6D17BA}"/>
              </a:ext>
            </a:extLst>
          </p:cNvPr>
          <p:cNvGrpSpPr/>
          <p:nvPr/>
        </p:nvGrpSpPr>
        <p:grpSpPr>
          <a:xfrm>
            <a:off x="2420630" y="1387521"/>
            <a:ext cx="501977" cy="510619"/>
            <a:chOff x="2513298" y="-186100"/>
            <a:chExt cx="583745" cy="593795"/>
          </a:xfrm>
        </p:grpSpPr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5610B7C1-F4CD-4A11-B14C-CFB26813899E}"/>
                </a:ext>
              </a:extLst>
            </p:cNvPr>
            <p:cNvSpPr/>
            <p:nvPr/>
          </p:nvSpPr>
          <p:spPr>
            <a:xfrm>
              <a:off x="2513298" y="-176050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89E7F21-D3B3-4E82-914F-CBCCF1316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36012" y="-186100"/>
              <a:ext cx="538316" cy="539023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3E8F487-0662-443D-9F47-B73990A8287D}"/>
              </a:ext>
            </a:extLst>
          </p:cNvPr>
          <p:cNvGrpSpPr/>
          <p:nvPr/>
        </p:nvGrpSpPr>
        <p:grpSpPr>
          <a:xfrm>
            <a:off x="2420630" y="2673339"/>
            <a:ext cx="501977" cy="501977"/>
            <a:chOff x="2647269" y="-8689"/>
            <a:chExt cx="583745" cy="583745"/>
          </a:xfrm>
        </p:grpSpPr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7F3546BE-9387-4D47-9A42-DE24811B50F6}"/>
                </a:ext>
              </a:extLst>
            </p:cNvPr>
            <p:cNvSpPr/>
            <p:nvPr/>
          </p:nvSpPr>
          <p:spPr>
            <a:xfrm>
              <a:off x="2647269" y="-8689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&#10;&#10;Description automatically generated">
              <a:extLst>
                <a:ext uri="{FF2B5EF4-FFF2-40B4-BE49-F238E27FC236}">
                  <a16:creationId xmlns:a16="http://schemas.microsoft.com/office/drawing/2014/main" id="{CE2CA23D-05EF-4FE8-9836-E1CDCF990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353" y="52003"/>
              <a:ext cx="310860" cy="46236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9295AF-38F7-4E44-8C01-B38466E71F72}"/>
              </a:ext>
            </a:extLst>
          </p:cNvPr>
          <p:cNvGrpSpPr/>
          <p:nvPr/>
        </p:nvGrpSpPr>
        <p:grpSpPr>
          <a:xfrm>
            <a:off x="2414257" y="3999109"/>
            <a:ext cx="501977" cy="501977"/>
            <a:chOff x="3475314" y="133359"/>
            <a:chExt cx="583745" cy="583745"/>
          </a:xfrm>
        </p:grpSpPr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D5BC4C02-FB23-4C24-AE64-8B245A2A25E3}"/>
                </a:ext>
              </a:extLst>
            </p:cNvPr>
            <p:cNvSpPr/>
            <p:nvPr/>
          </p:nvSpPr>
          <p:spPr>
            <a:xfrm>
              <a:off x="3475314" y="133359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04B56FC-BB23-4C0A-9BEA-F46521691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4" y="215902"/>
              <a:ext cx="383071" cy="401313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3152E66-A80E-4EBB-836E-0823F33C441C}"/>
              </a:ext>
            </a:extLst>
          </p:cNvPr>
          <p:cNvGrpSpPr/>
          <p:nvPr/>
        </p:nvGrpSpPr>
        <p:grpSpPr>
          <a:xfrm>
            <a:off x="2432428" y="5695022"/>
            <a:ext cx="501977" cy="501977"/>
            <a:chOff x="627401" y="115236"/>
            <a:chExt cx="583745" cy="583745"/>
          </a:xfrm>
        </p:grpSpPr>
        <p:sp>
          <p:nvSpPr>
            <p:cNvPr id="92" name="Flowchart: Connector 91">
              <a:extLst>
                <a:ext uri="{FF2B5EF4-FFF2-40B4-BE49-F238E27FC236}">
                  <a16:creationId xmlns:a16="http://schemas.microsoft.com/office/drawing/2014/main" id="{1C9A237D-D6CD-4B9E-908D-6FE31490593B}"/>
                </a:ext>
              </a:extLst>
            </p:cNvPr>
            <p:cNvSpPr/>
            <p:nvPr/>
          </p:nvSpPr>
          <p:spPr>
            <a:xfrm>
              <a:off x="627401" y="115236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DA2B209-57C5-4E6C-B1B1-5FE454AC0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388" y="158018"/>
              <a:ext cx="364083" cy="533489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D2BE56E-32B5-4E75-84E7-E9C5A9516C72}"/>
              </a:ext>
            </a:extLst>
          </p:cNvPr>
          <p:cNvGrpSpPr/>
          <p:nvPr/>
        </p:nvGrpSpPr>
        <p:grpSpPr>
          <a:xfrm>
            <a:off x="2420630" y="7246704"/>
            <a:ext cx="501977" cy="501977"/>
            <a:chOff x="1317352" y="137177"/>
            <a:chExt cx="583745" cy="583745"/>
          </a:xfrm>
        </p:grpSpPr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095BF45E-3F2D-438D-86F7-3DC1453F6863}"/>
                </a:ext>
              </a:extLst>
            </p:cNvPr>
            <p:cNvSpPr/>
            <p:nvPr/>
          </p:nvSpPr>
          <p:spPr>
            <a:xfrm>
              <a:off x="1317352" y="137177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83" descr="A picture containing text, dark&#10;&#10;Description automatically generated">
              <a:extLst>
                <a:ext uri="{FF2B5EF4-FFF2-40B4-BE49-F238E27FC236}">
                  <a16:creationId xmlns:a16="http://schemas.microsoft.com/office/drawing/2014/main" id="{21A8BD7D-6757-470A-867B-77CA8EB83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977" y="224427"/>
              <a:ext cx="423250" cy="454512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02E5F82-2D08-447A-BFA9-28F9BCC9D2AB}"/>
              </a:ext>
            </a:extLst>
          </p:cNvPr>
          <p:cNvGrpSpPr/>
          <p:nvPr/>
        </p:nvGrpSpPr>
        <p:grpSpPr>
          <a:xfrm>
            <a:off x="7449839" y="1390855"/>
            <a:ext cx="465475" cy="465475"/>
            <a:chOff x="2001062" y="143068"/>
            <a:chExt cx="583745" cy="583745"/>
          </a:xfrm>
        </p:grpSpPr>
        <p:sp>
          <p:nvSpPr>
            <p:cNvPr id="94" name="Flowchart: Connector 93">
              <a:extLst>
                <a:ext uri="{FF2B5EF4-FFF2-40B4-BE49-F238E27FC236}">
                  <a16:creationId xmlns:a16="http://schemas.microsoft.com/office/drawing/2014/main" id="{6074A0B6-A17F-4F6B-84A7-E7D819E2BFA8}"/>
                </a:ext>
              </a:extLst>
            </p:cNvPr>
            <p:cNvSpPr/>
            <p:nvPr/>
          </p:nvSpPr>
          <p:spPr>
            <a:xfrm>
              <a:off x="2001062" y="143068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E84A1F2-0DC0-45CD-AC6B-D8EAB2C5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660" y="198789"/>
              <a:ext cx="345358" cy="472301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E29B45E-2008-429B-854B-5EA8C02790C0}"/>
              </a:ext>
            </a:extLst>
          </p:cNvPr>
          <p:cNvGrpSpPr/>
          <p:nvPr/>
        </p:nvGrpSpPr>
        <p:grpSpPr>
          <a:xfrm>
            <a:off x="7435794" y="5860363"/>
            <a:ext cx="465475" cy="465475"/>
            <a:chOff x="2674601" y="156106"/>
            <a:chExt cx="583745" cy="583745"/>
          </a:xfrm>
        </p:grpSpPr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9C12DD1E-9DCF-4C87-A61A-7E9A3062F8AB}"/>
                </a:ext>
              </a:extLst>
            </p:cNvPr>
            <p:cNvSpPr/>
            <p:nvPr/>
          </p:nvSpPr>
          <p:spPr>
            <a:xfrm>
              <a:off x="2674601" y="156106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1007301-B86C-465E-A114-18C64E82B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97" y="259215"/>
              <a:ext cx="382591" cy="370021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0DF917F-4A0A-44E6-A393-8136D08A3BF5}"/>
              </a:ext>
            </a:extLst>
          </p:cNvPr>
          <p:cNvGrpSpPr/>
          <p:nvPr/>
        </p:nvGrpSpPr>
        <p:grpSpPr>
          <a:xfrm>
            <a:off x="7445463" y="6857352"/>
            <a:ext cx="465475" cy="465475"/>
            <a:chOff x="3410652" y="155231"/>
            <a:chExt cx="583745" cy="583745"/>
          </a:xfrm>
        </p:grpSpPr>
        <p:sp>
          <p:nvSpPr>
            <p:cNvPr id="96" name="Flowchart: Connector 95">
              <a:extLst>
                <a:ext uri="{FF2B5EF4-FFF2-40B4-BE49-F238E27FC236}">
                  <a16:creationId xmlns:a16="http://schemas.microsoft.com/office/drawing/2014/main" id="{5C29165D-B446-4C8D-B828-040CA7290F3D}"/>
                </a:ext>
              </a:extLst>
            </p:cNvPr>
            <p:cNvSpPr/>
            <p:nvPr/>
          </p:nvSpPr>
          <p:spPr>
            <a:xfrm>
              <a:off x="3410652" y="155231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F65034E-9B09-44C6-A9A1-37F28B5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6116" y="217768"/>
              <a:ext cx="392815" cy="521208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1E0FDB0-D83E-464E-8A15-1B176B88EE78}"/>
              </a:ext>
            </a:extLst>
          </p:cNvPr>
          <p:cNvGrpSpPr/>
          <p:nvPr/>
        </p:nvGrpSpPr>
        <p:grpSpPr>
          <a:xfrm>
            <a:off x="7435793" y="3659310"/>
            <a:ext cx="465475" cy="465475"/>
            <a:chOff x="4290071" y="155232"/>
            <a:chExt cx="583745" cy="583745"/>
          </a:xfrm>
        </p:grpSpPr>
        <p:sp>
          <p:nvSpPr>
            <p:cNvPr id="89" name="Flowchart: Connector 88">
              <a:extLst>
                <a:ext uri="{FF2B5EF4-FFF2-40B4-BE49-F238E27FC236}">
                  <a16:creationId xmlns:a16="http://schemas.microsoft.com/office/drawing/2014/main" id="{F6E717A8-4EC8-4A70-84BF-C1D56F94B71D}"/>
                </a:ext>
              </a:extLst>
            </p:cNvPr>
            <p:cNvSpPr/>
            <p:nvPr/>
          </p:nvSpPr>
          <p:spPr>
            <a:xfrm>
              <a:off x="4290071" y="155232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A6B5274-43CA-4593-84E0-15E7F8366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322619" y="336121"/>
              <a:ext cx="526944" cy="258356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6A8DBA8-8A90-42B4-AAD6-B6085D2EC09D}"/>
              </a:ext>
            </a:extLst>
          </p:cNvPr>
          <p:cNvGrpSpPr/>
          <p:nvPr/>
        </p:nvGrpSpPr>
        <p:grpSpPr>
          <a:xfrm>
            <a:off x="7442985" y="4878538"/>
            <a:ext cx="465475" cy="465475"/>
            <a:chOff x="5120387" y="146199"/>
            <a:chExt cx="583745" cy="583745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A728CAB9-04EB-45DA-82F8-75CE546D0F9C}"/>
                </a:ext>
              </a:extLst>
            </p:cNvPr>
            <p:cNvSpPr/>
            <p:nvPr/>
          </p:nvSpPr>
          <p:spPr>
            <a:xfrm>
              <a:off x="5120387" y="146199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 descr="A picture containing silhouette, light&#10;&#10;Description automatically generated">
              <a:extLst>
                <a:ext uri="{FF2B5EF4-FFF2-40B4-BE49-F238E27FC236}">
                  <a16:creationId xmlns:a16="http://schemas.microsoft.com/office/drawing/2014/main" id="{68F4D9E2-E929-4F0C-8C47-4D43B0007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90" y="266114"/>
              <a:ext cx="468309" cy="343914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2CB579-E385-455F-AD7E-27D2124EB869}"/>
              </a:ext>
            </a:extLst>
          </p:cNvPr>
          <p:cNvGrpSpPr/>
          <p:nvPr/>
        </p:nvGrpSpPr>
        <p:grpSpPr>
          <a:xfrm>
            <a:off x="7435793" y="7615172"/>
            <a:ext cx="485648" cy="472273"/>
            <a:chOff x="4731974" y="122459"/>
            <a:chExt cx="609044" cy="592270"/>
          </a:xfrm>
        </p:grpSpPr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F823D770-6732-413C-9028-2CB896448AA9}"/>
                </a:ext>
              </a:extLst>
            </p:cNvPr>
            <p:cNvSpPr/>
            <p:nvPr/>
          </p:nvSpPr>
          <p:spPr>
            <a:xfrm>
              <a:off x="4731975" y="122459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DD5343D-1A9E-4D72-AB0F-F5FDC01AD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31974" y="130984"/>
              <a:ext cx="609044" cy="583745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80EF4C0-2F4D-4F3D-A84B-147B23E8344A}"/>
              </a:ext>
            </a:extLst>
          </p:cNvPr>
          <p:cNvGrpSpPr/>
          <p:nvPr/>
        </p:nvGrpSpPr>
        <p:grpSpPr>
          <a:xfrm>
            <a:off x="7435793" y="2685767"/>
            <a:ext cx="465475" cy="465475"/>
            <a:chOff x="4091920" y="159421"/>
            <a:chExt cx="583745" cy="583745"/>
          </a:xfrm>
        </p:grpSpPr>
        <p:sp>
          <p:nvSpPr>
            <p:cNvPr id="108" name="Flowchart: Connector 107">
              <a:extLst>
                <a:ext uri="{FF2B5EF4-FFF2-40B4-BE49-F238E27FC236}">
                  <a16:creationId xmlns:a16="http://schemas.microsoft.com/office/drawing/2014/main" id="{DA0A3CED-FF2D-4128-B576-EF0E5A53F016}"/>
                </a:ext>
              </a:extLst>
            </p:cNvPr>
            <p:cNvSpPr/>
            <p:nvPr/>
          </p:nvSpPr>
          <p:spPr>
            <a:xfrm>
              <a:off x="4091920" y="159421"/>
              <a:ext cx="583745" cy="58374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id="{3AAA7E50-009F-4E27-8968-E9DE1C965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678" y="239876"/>
              <a:ext cx="453309" cy="367618"/>
            </a:xfrm>
            <a:prstGeom prst="rect">
              <a:avLst/>
            </a:prstGeom>
          </p:spPr>
        </p:pic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90A22F5-0224-4945-BC01-F60739ED02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6" y="8831463"/>
            <a:ext cx="1100895" cy="444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42B534-8224-4343-943D-CBE8FD3EC3A9}"/>
              </a:ext>
            </a:extLst>
          </p:cNvPr>
          <p:cNvSpPr/>
          <p:nvPr/>
        </p:nvSpPr>
        <p:spPr>
          <a:xfrm>
            <a:off x="1268864" y="9026967"/>
            <a:ext cx="1431802" cy="230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en-US" sz="800" dirty="0">
                <a:latin typeface="Arial Nova Cond Light" panose="020B0306020202020204" pitchFamily="34" charset="0"/>
              </a:rPr>
              <a:t>Document Created: *Month* 2021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90D229-BFE7-49B5-92B6-EF53889F7FEC}"/>
              </a:ext>
            </a:extLst>
          </p:cNvPr>
          <p:cNvSpPr txBox="1"/>
          <p:nvPr/>
        </p:nvSpPr>
        <p:spPr>
          <a:xfrm>
            <a:off x="11226217" y="8830600"/>
            <a:ext cx="150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PL: Planned Actions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B11F15E-B3F3-4447-9846-2C14773227AE}"/>
              </a:ext>
            </a:extLst>
          </p:cNvPr>
          <p:cNvCxnSpPr>
            <a:cxnSpLocks/>
          </p:cNvCxnSpPr>
          <p:nvPr/>
        </p:nvCxnSpPr>
        <p:spPr>
          <a:xfrm>
            <a:off x="6652577" y="509435"/>
            <a:ext cx="242047" cy="521208"/>
          </a:xfrm>
          <a:prstGeom prst="line">
            <a:avLst/>
          </a:prstGeom>
          <a:ln w="57150">
            <a:solidFill>
              <a:srgbClr val="E9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90581E9-634C-B24B-93D5-E1DBB62DA207}"/>
              </a:ext>
            </a:extLst>
          </p:cNvPr>
          <p:cNvCxnSpPr>
            <a:cxnSpLocks/>
          </p:cNvCxnSpPr>
          <p:nvPr/>
        </p:nvCxnSpPr>
        <p:spPr>
          <a:xfrm>
            <a:off x="6903767" y="509435"/>
            <a:ext cx="242047" cy="521208"/>
          </a:xfrm>
          <a:prstGeom prst="line">
            <a:avLst/>
          </a:prstGeom>
          <a:ln w="57150">
            <a:solidFill>
              <a:srgbClr val="E9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F6BAC88-EFB5-1E40-8B31-8C648842A5BC}"/>
              </a:ext>
            </a:extLst>
          </p:cNvPr>
          <p:cNvCxnSpPr>
            <a:cxnSpLocks/>
          </p:cNvCxnSpPr>
          <p:nvPr/>
        </p:nvCxnSpPr>
        <p:spPr>
          <a:xfrm>
            <a:off x="7164099" y="501486"/>
            <a:ext cx="238687" cy="521208"/>
          </a:xfrm>
          <a:prstGeom prst="line">
            <a:avLst/>
          </a:prstGeom>
          <a:ln w="57150">
            <a:solidFill>
              <a:srgbClr val="E9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30DACC1E-0B3F-4BE4-8BA6-A2F0EA156B47}"/>
              </a:ext>
            </a:extLst>
          </p:cNvPr>
          <p:cNvSpPr/>
          <p:nvPr/>
        </p:nvSpPr>
        <p:spPr>
          <a:xfrm>
            <a:off x="233677" y="4754157"/>
            <a:ext cx="2148840" cy="2489945"/>
          </a:xfrm>
          <a:prstGeom prst="roundRect">
            <a:avLst/>
          </a:prstGeom>
          <a:noFill/>
          <a:ln w="38100">
            <a:solidFill>
              <a:srgbClr val="E9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E60FFF8-6543-48C4-81D2-F9418C33C4A2}"/>
              </a:ext>
            </a:extLst>
          </p:cNvPr>
          <p:cNvSpPr txBox="1"/>
          <p:nvPr/>
        </p:nvSpPr>
        <p:spPr>
          <a:xfrm>
            <a:off x="168559" y="4727457"/>
            <a:ext cx="226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entonSansComp Bold" panose="02000506050000020004" pitchFamily="50" charset="0"/>
              </a:rPr>
              <a:t>TOTAL POINTS</a:t>
            </a:r>
            <a:endParaRPr lang="en-US" sz="14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0F5B545-7CB2-4AF6-8AE3-E0DCFBA0F161}"/>
              </a:ext>
            </a:extLst>
          </p:cNvPr>
          <p:cNvSpPr txBox="1"/>
          <p:nvPr/>
        </p:nvSpPr>
        <p:spPr>
          <a:xfrm>
            <a:off x="314076" y="6258047"/>
            <a:ext cx="2029767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PLEDGE ELEMENTS         12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MANDATORY ACTIONS   2/2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BentonSansComp Bold" panose="02000506050000020004" pitchFamily="50" charset="0"/>
              </a:rPr>
              <a:t>PRIORITY ACTIONS          7</a:t>
            </a:r>
            <a:endParaRPr lang="en-US" sz="12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480E566-000A-4EC9-B6C7-2D53396492CF}"/>
              </a:ext>
            </a:extLst>
          </p:cNvPr>
          <p:cNvCxnSpPr>
            <a:cxnSpLocks/>
          </p:cNvCxnSpPr>
          <p:nvPr/>
        </p:nvCxnSpPr>
        <p:spPr>
          <a:xfrm>
            <a:off x="421711" y="6594970"/>
            <a:ext cx="1732123" cy="0"/>
          </a:xfrm>
          <a:prstGeom prst="line">
            <a:avLst/>
          </a:prstGeom>
          <a:ln w="9525">
            <a:solidFill>
              <a:srgbClr val="E9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30C8BEC-91BE-4CC5-8095-42EF8551FAD9}"/>
              </a:ext>
            </a:extLst>
          </p:cNvPr>
          <p:cNvCxnSpPr>
            <a:cxnSpLocks/>
          </p:cNvCxnSpPr>
          <p:nvPr/>
        </p:nvCxnSpPr>
        <p:spPr>
          <a:xfrm>
            <a:off x="442033" y="6877430"/>
            <a:ext cx="1732123" cy="0"/>
          </a:xfrm>
          <a:prstGeom prst="line">
            <a:avLst/>
          </a:prstGeom>
          <a:ln w="9525">
            <a:solidFill>
              <a:srgbClr val="E9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2B9CA9E-7528-4D7C-AC9E-2925C7F0F3FE}"/>
              </a:ext>
            </a:extLst>
          </p:cNvPr>
          <p:cNvGrpSpPr/>
          <p:nvPr/>
        </p:nvGrpSpPr>
        <p:grpSpPr>
          <a:xfrm>
            <a:off x="350701" y="4952639"/>
            <a:ext cx="1772658" cy="1458328"/>
            <a:chOff x="291826" y="4955650"/>
            <a:chExt cx="1772658" cy="1458328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0104DC2-D884-43D0-BAA8-C1937026D999}"/>
                </a:ext>
              </a:extLst>
            </p:cNvPr>
            <p:cNvGrpSpPr/>
            <p:nvPr/>
          </p:nvGrpSpPr>
          <p:grpSpPr>
            <a:xfrm>
              <a:off x="291826" y="4955650"/>
              <a:ext cx="1772658" cy="1458328"/>
              <a:chOff x="262493" y="4983542"/>
              <a:chExt cx="1772658" cy="1458328"/>
            </a:xfrm>
          </p:grpSpPr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850C6D1E-7B04-4DF8-8A22-6B522539D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 rot="151919">
                <a:off x="461580" y="5040162"/>
                <a:ext cx="1573571" cy="1401708"/>
              </a:xfrm>
              <a:prstGeom prst="rect">
                <a:avLst/>
              </a:prstGeom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EFD6F0A-274B-435E-844B-46D8E7DB75B9}"/>
                  </a:ext>
                </a:extLst>
              </p:cNvPr>
              <p:cNvSpPr txBox="1"/>
              <p:nvPr/>
            </p:nvSpPr>
            <p:spPr>
              <a:xfrm rot="3293948">
                <a:off x="686502" y="5136737"/>
                <a:ext cx="52183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BentonSansComp Bold" panose="02000506050000020004" pitchFamily="50" charset="0"/>
                  </a:rPr>
                  <a:t>300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E9AEAB9-DE5E-49AD-BF5C-49F28B7F3F9E}"/>
                  </a:ext>
                </a:extLst>
              </p:cNvPr>
              <p:cNvSpPr txBox="1"/>
              <p:nvPr/>
            </p:nvSpPr>
            <p:spPr>
              <a:xfrm rot="20398278">
                <a:off x="262493" y="5763521"/>
                <a:ext cx="825470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BentonSansComp Bold" panose="02000506050000020004" pitchFamily="50" charset="0"/>
                  </a:rPr>
                  <a:t>120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9994CC2-5BDE-4693-BF74-A44EDF323B96}"/>
                </a:ext>
              </a:extLst>
            </p:cNvPr>
            <p:cNvSpPr txBox="1"/>
            <p:nvPr/>
          </p:nvSpPr>
          <p:spPr>
            <a:xfrm rot="17307626">
              <a:off x="664633" y="5277961"/>
              <a:ext cx="825470" cy="713659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50000"/>
                    </a:schemeClr>
                  </a:solidFill>
                  <a:latin typeface="BentonSansComp Bold" panose="02000506050000020004" pitchFamily="50" charset="0"/>
                </a:rPr>
                <a:t>BRONZE</a:t>
              </a:r>
              <a:endParaRPr lang="en-US" sz="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69B85CC-CA5E-4856-847F-AAB325E07E95}"/>
                </a:ext>
              </a:extLst>
            </p:cNvPr>
            <p:cNvSpPr txBox="1"/>
            <p:nvPr/>
          </p:nvSpPr>
          <p:spPr>
            <a:xfrm rot="3277360">
              <a:off x="1022317" y="5222162"/>
              <a:ext cx="825470" cy="713659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50000"/>
                    </a:schemeClr>
                  </a:solidFill>
                  <a:latin typeface="BentonSansComp Bold" panose="02000506050000020004" pitchFamily="50" charset="0"/>
                </a:rPr>
                <a:t>SILVER</a:t>
              </a:r>
              <a:endParaRPr lang="en-US" sz="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893FB17-24C4-4425-9020-103DB3C46A0B}"/>
              </a:ext>
            </a:extLst>
          </p:cNvPr>
          <p:cNvGrpSpPr/>
          <p:nvPr/>
        </p:nvGrpSpPr>
        <p:grpSpPr>
          <a:xfrm rot="543744">
            <a:off x="888887" y="5483624"/>
            <a:ext cx="572840" cy="315534"/>
            <a:chOff x="831621" y="5583521"/>
            <a:chExt cx="572840" cy="315534"/>
          </a:xfrm>
        </p:grpSpPr>
        <p:sp>
          <p:nvSpPr>
            <p:cNvPr id="135" name="Flowchart: Connector 134">
              <a:extLst>
                <a:ext uri="{FF2B5EF4-FFF2-40B4-BE49-F238E27FC236}">
                  <a16:creationId xmlns:a16="http://schemas.microsoft.com/office/drawing/2014/main" id="{C3E56659-5C5B-4BB2-9B50-8A4E3164FF75}"/>
                </a:ext>
              </a:extLst>
            </p:cNvPr>
            <p:cNvSpPr/>
            <p:nvPr/>
          </p:nvSpPr>
          <p:spPr>
            <a:xfrm rot="16540554">
              <a:off x="1224121" y="5718715"/>
              <a:ext cx="179181" cy="181499"/>
            </a:xfrm>
            <a:prstGeom prst="flowChartConnector">
              <a:avLst/>
            </a:prstGeom>
            <a:solidFill>
              <a:srgbClr val="E9983F"/>
            </a:solidFill>
            <a:ln>
              <a:solidFill>
                <a:srgbClr val="E99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BAF009FD-F011-4DF4-BDAF-EBF28536A5C1}"/>
                </a:ext>
              </a:extLst>
            </p:cNvPr>
            <p:cNvSpPr/>
            <p:nvPr/>
          </p:nvSpPr>
          <p:spPr>
            <a:xfrm rot="18079898">
              <a:off x="999130" y="5416012"/>
              <a:ext cx="177168" cy="512185"/>
            </a:xfrm>
            <a:prstGeom prst="triangle">
              <a:avLst/>
            </a:prstGeom>
            <a:noFill/>
            <a:ln>
              <a:solidFill>
                <a:srgbClr val="E99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60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709DABF614B48836243F1605DD0BA" ma:contentTypeVersion="4" ma:contentTypeDescription="Create a new document." ma:contentTypeScope="" ma:versionID="cf3202cc4a03ffdf83510fb8889f74c7">
  <xsd:schema xmlns:xsd="http://www.w3.org/2001/XMLSchema" xmlns:xs="http://www.w3.org/2001/XMLSchema" xmlns:p="http://schemas.microsoft.com/office/2006/metadata/properties" xmlns:ns2="e886fbac-f115-4179-bd8e-560c059c3d1d" xmlns:ns3="c9e60429-3073-47a3-9bf8-27645aff9dc1" targetNamespace="http://schemas.microsoft.com/office/2006/metadata/properties" ma:root="true" ma:fieldsID="68dcd15782b42f4ac496439823646f8d" ns2:_="" ns3:_="">
    <xsd:import namespace="e886fbac-f115-4179-bd8e-560c059c3d1d"/>
    <xsd:import namespace="c9e60429-3073-47a3-9bf8-27645aff9d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6fbac-f115-4179-bd8e-560c059c3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60429-3073-47a3-9bf8-27645aff9d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6C578-3B4A-4056-A63F-4C9D0237D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86fbac-f115-4179-bd8e-560c059c3d1d"/>
    <ds:schemaRef ds:uri="c9e60429-3073-47a3-9bf8-27645aff9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35225F-CB27-4FD3-B141-DBDCCFA411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B4AAA-5B78-4647-8259-D5599CB0E0F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3116</TotalTime>
  <Words>1647</Words>
  <Application>Microsoft Office PowerPoint</Application>
  <PresentationFormat>A3 Paper (297x420 mm)</PresentationFormat>
  <Paragraphs>631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Nova Cond Light</vt:lpstr>
      <vt:lpstr>BentonSansComp Bold</vt:lpstr>
      <vt:lpstr>BentonSansComp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Rewa Phansalkar</dc:creator>
  <cp:lastModifiedBy>Ekblad, Dazzle L (DEC)</cp:lastModifiedBy>
  <cp:revision>92</cp:revision>
  <dcterms:created xsi:type="dcterms:W3CDTF">2021-02-14T17:06:18Z</dcterms:created>
  <dcterms:modified xsi:type="dcterms:W3CDTF">2021-09-24T20:27:48Z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0x0101008C6709DABF614B48836243F1605DD0BA</vt:lpwstr>
  </property>
</Properties>
</file>